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52"/>
    <p:restoredTop sz="94610"/>
  </p:normalViewPr>
  <p:slideViewPr>
    <p:cSldViewPr snapToGrid="0" snapToObjects="1">
      <p:cViewPr varScale="1">
        <p:scale>
          <a:sx n="119" d="100"/>
          <a:sy n="119" d="100"/>
        </p:scale>
        <p:origin x="216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9101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3" Type="http://schemas.openxmlformats.org/officeDocument/2006/relationships/image" Target="../media/image13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160.png"/><Relationship Id="rId5" Type="http://schemas.openxmlformats.org/officeDocument/2006/relationships/image" Target="../media/image155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4" Type="http://schemas.openxmlformats.org/officeDocument/2006/relationships/image" Target="../media/image14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72.png"/><Relationship Id="rId18" Type="http://schemas.openxmlformats.org/officeDocument/2006/relationships/image" Target="../media/image177.png"/><Relationship Id="rId3" Type="http://schemas.openxmlformats.org/officeDocument/2006/relationships/image" Target="../media/image13.png"/><Relationship Id="rId7" Type="http://schemas.openxmlformats.org/officeDocument/2006/relationships/image" Target="../media/image167.png"/><Relationship Id="rId12" Type="http://schemas.openxmlformats.org/officeDocument/2006/relationships/image" Target="../media/image171.png"/><Relationship Id="rId17" Type="http://schemas.openxmlformats.org/officeDocument/2006/relationships/image" Target="../media/image176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11" Type="http://schemas.openxmlformats.org/officeDocument/2006/relationships/image" Target="../media/image170.png"/><Relationship Id="rId5" Type="http://schemas.openxmlformats.org/officeDocument/2006/relationships/image" Target="../media/image165.png"/><Relationship Id="rId15" Type="http://schemas.openxmlformats.org/officeDocument/2006/relationships/image" Target="../media/image174.png"/><Relationship Id="rId10" Type="http://schemas.openxmlformats.org/officeDocument/2006/relationships/image" Target="../media/image73.png"/><Relationship Id="rId4" Type="http://schemas.openxmlformats.org/officeDocument/2006/relationships/image" Target="../media/image14.png"/><Relationship Id="rId9" Type="http://schemas.openxmlformats.org/officeDocument/2006/relationships/image" Target="../media/image169.png"/><Relationship Id="rId14" Type="http://schemas.openxmlformats.org/officeDocument/2006/relationships/image" Target="../media/image17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86.png"/><Relationship Id="rId18" Type="http://schemas.openxmlformats.org/officeDocument/2006/relationships/image" Target="../media/image191.png"/><Relationship Id="rId3" Type="http://schemas.openxmlformats.org/officeDocument/2006/relationships/image" Target="../media/image13.png"/><Relationship Id="rId21" Type="http://schemas.openxmlformats.org/officeDocument/2006/relationships/image" Target="../media/image193.png"/><Relationship Id="rId7" Type="http://schemas.openxmlformats.org/officeDocument/2006/relationships/image" Target="../media/image180.png"/><Relationship Id="rId12" Type="http://schemas.openxmlformats.org/officeDocument/2006/relationships/image" Target="../media/image185.png"/><Relationship Id="rId17" Type="http://schemas.openxmlformats.org/officeDocument/2006/relationships/image" Target="../media/image19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89.png"/><Relationship Id="rId20" Type="http://schemas.openxmlformats.org/officeDocument/2006/relationships/image" Target="../media/image1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11" Type="http://schemas.openxmlformats.org/officeDocument/2006/relationships/image" Target="../media/image184.png"/><Relationship Id="rId5" Type="http://schemas.openxmlformats.org/officeDocument/2006/relationships/image" Target="../media/image178.png"/><Relationship Id="rId15" Type="http://schemas.openxmlformats.org/officeDocument/2006/relationships/image" Target="../media/image188.png"/><Relationship Id="rId10" Type="http://schemas.openxmlformats.org/officeDocument/2006/relationships/image" Target="../media/image183.png"/><Relationship Id="rId19" Type="http://schemas.openxmlformats.org/officeDocument/2006/relationships/image" Target="../media/image132.png"/><Relationship Id="rId4" Type="http://schemas.openxmlformats.org/officeDocument/2006/relationships/image" Target="../media/image14.png"/><Relationship Id="rId9" Type="http://schemas.openxmlformats.org/officeDocument/2006/relationships/image" Target="../media/image182.png"/><Relationship Id="rId14" Type="http://schemas.openxmlformats.org/officeDocument/2006/relationships/image" Target="../media/image187.png"/><Relationship Id="rId22" Type="http://schemas.openxmlformats.org/officeDocument/2006/relationships/image" Target="../media/image19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3" Type="http://schemas.openxmlformats.org/officeDocument/2006/relationships/image" Target="../media/image13.png"/><Relationship Id="rId7" Type="http://schemas.openxmlformats.org/officeDocument/2006/relationships/image" Target="../media/image197.png"/><Relationship Id="rId12" Type="http://schemas.openxmlformats.org/officeDocument/2006/relationships/image" Target="../media/image20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5" Type="http://schemas.openxmlformats.org/officeDocument/2006/relationships/image" Target="../media/image195.png"/><Relationship Id="rId15" Type="http://schemas.openxmlformats.org/officeDocument/2006/relationships/image" Target="../media/image205.png"/><Relationship Id="rId10" Type="http://schemas.openxmlformats.org/officeDocument/2006/relationships/image" Target="../media/image200.png"/><Relationship Id="rId4" Type="http://schemas.openxmlformats.org/officeDocument/2006/relationships/image" Target="../media/image14.png"/><Relationship Id="rId9" Type="http://schemas.openxmlformats.org/officeDocument/2006/relationships/image" Target="../media/image199.png"/><Relationship Id="rId14" Type="http://schemas.openxmlformats.org/officeDocument/2006/relationships/image" Target="../media/image20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57.png"/><Relationship Id="rId3" Type="http://schemas.openxmlformats.org/officeDocument/2006/relationships/image" Target="../media/image13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6.png"/><Relationship Id="rId33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29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55.png"/><Relationship Id="rId32" Type="http://schemas.openxmlformats.org/officeDocument/2006/relationships/image" Target="../media/image63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59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31" Type="http://schemas.openxmlformats.org/officeDocument/2006/relationships/image" Target="../media/image62.png"/><Relationship Id="rId4" Type="http://schemas.openxmlformats.org/officeDocument/2006/relationships/image" Target="../media/image14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Relationship Id="rId27" Type="http://schemas.openxmlformats.org/officeDocument/2006/relationships/image" Target="../media/image58.png"/><Relationship Id="rId30" Type="http://schemas.openxmlformats.org/officeDocument/2006/relationships/image" Target="../media/image61.png"/><Relationship Id="rId8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" Type="http://schemas.openxmlformats.org/officeDocument/2006/relationships/image" Target="../media/image13.png"/><Relationship Id="rId21" Type="http://schemas.openxmlformats.org/officeDocument/2006/relationships/image" Target="../media/image81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5" Type="http://schemas.openxmlformats.org/officeDocument/2006/relationships/image" Target="../media/image8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24" Type="http://schemas.openxmlformats.org/officeDocument/2006/relationships/image" Target="../media/image84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23" Type="http://schemas.openxmlformats.org/officeDocument/2006/relationships/image" Target="../media/image83.png"/><Relationship Id="rId10" Type="http://schemas.openxmlformats.org/officeDocument/2006/relationships/image" Target="../media/image70.png"/><Relationship Id="rId19" Type="http://schemas.openxmlformats.org/officeDocument/2006/relationships/image" Target="../media/image79.png"/><Relationship Id="rId4" Type="http://schemas.openxmlformats.org/officeDocument/2006/relationships/image" Target="../media/image1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Relationship Id="rId22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3.png"/><Relationship Id="rId3" Type="http://schemas.openxmlformats.org/officeDocument/2006/relationships/image" Target="../media/image13.png"/><Relationship Id="rId7" Type="http://schemas.openxmlformats.org/officeDocument/2006/relationships/image" Target="../media/image88.png"/><Relationship Id="rId12" Type="http://schemas.openxmlformats.org/officeDocument/2006/relationships/image" Target="../media/image92.png"/><Relationship Id="rId17" Type="http://schemas.openxmlformats.org/officeDocument/2006/relationships/image" Target="../media/image9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44.png"/><Relationship Id="rId5" Type="http://schemas.openxmlformats.org/officeDocument/2006/relationships/image" Target="../media/image86.png"/><Relationship Id="rId15" Type="http://schemas.openxmlformats.org/officeDocument/2006/relationships/image" Target="../media/image50.png"/><Relationship Id="rId10" Type="http://schemas.openxmlformats.org/officeDocument/2006/relationships/image" Target="../media/image91.png"/><Relationship Id="rId4" Type="http://schemas.openxmlformats.org/officeDocument/2006/relationships/image" Target="../media/image14.png"/><Relationship Id="rId9" Type="http://schemas.openxmlformats.org/officeDocument/2006/relationships/image" Target="../media/image90.png"/><Relationship Id="rId14" Type="http://schemas.openxmlformats.org/officeDocument/2006/relationships/image" Target="../media/image9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26" Type="http://schemas.openxmlformats.org/officeDocument/2006/relationships/image" Target="../media/image118.png"/><Relationship Id="rId3" Type="http://schemas.openxmlformats.org/officeDocument/2006/relationships/image" Target="../media/image13.png"/><Relationship Id="rId21" Type="http://schemas.openxmlformats.org/officeDocument/2006/relationships/image" Target="../media/image113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5" Type="http://schemas.openxmlformats.org/officeDocument/2006/relationships/image" Target="../media/image11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29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24" Type="http://schemas.openxmlformats.org/officeDocument/2006/relationships/image" Target="../media/image116.png"/><Relationship Id="rId5" Type="http://schemas.openxmlformats.org/officeDocument/2006/relationships/image" Target="../media/image97.png"/><Relationship Id="rId15" Type="http://schemas.openxmlformats.org/officeDocument/2006/relationships/image" Target="../media/image107.png"/><Relationship Id="rId23" Type="http://schemas.openxmlformats.org/officeDocument/2006/relationships/image" Target="../media/image115.png"/><Relationship Id="rId28" Type="http://schemas.openxmlformats.org/officeDocument/2006/relationships/image" Target="../media/image120.png"/><Relationship Id="rId10" Type="http://schemas.openxmlformats.org/officeDocument/2006/relationships/image" Target="../media/image102.png"/><Relationship Id="rId19" Type="http://schemas.openxmlformats.org/officeDocument/2006/relationships/image" Target="../media/image111.png"/><Relationship Id="rId31" Type="http://schemas.openxmlformats.org/officeDocument/2006/relationships/image" Target="../media/image122.png"/><Relationship Id="rId4" Type="http://schemas.openxmlformats.org/officeDocument/2006/relationships/image" Target="../media/image14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Relationship Id="rId22" Type="http://schemas.openxmlformats.org/officeDocument/2006/relationships/image" Target="../media/image114.png"/><Relationship Id="rId27" Type="http://schemas.openxmlformats.org/officeDocument/2006/relationships/image" Target="../media/image119.png"/><Relationship Id="rId30" Type="http://schemas.openxmlformats.org/officeDocument/2006/relationships/image" Target="../media/image1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18" Type="http://schemas.openxmlformats.org/officeDocument/2006/relationships/image" Target="../media/image136.png"/><Relationship Id="rId26" Type="http://schemas.openxmlformats.org/officeDocument/2006/relationships/image" Target="../media/image144.png"/><Relationship Id="rId3" Type="http://schemas.openxmlformats.org/officeDocument/2006/relationships/image" Target="../media/image13.png"/><Relationship Id="rId21" Type="http://schemas.openxmlformats.org/officeDocument/2006/relationships/image" Target="../media/image139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17" Type="http://schemas.openxmlformats.org/officeDocument/2006/relationships/image" Target="../media/image135.png"/><Relationship Id="rId25" Type="http://schemas.openxmlformats.org/officeDocument/2006/relationships/image" Target="../media/image143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34.png"/><Relationship Id="rId20" Type="http://schemas.openxmlformats.org/officeDocument/2006/relationships/image" Target="../media/image138.png"/><Relationship Id="rId29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24" Type="http://schemas.openxmlformats.org/officeDocument/2006/relationships/image" Target="../media/image142.png"/><Relationship Id="rId5" Type="http://schemas.openxmlformats.org/officeDocument/2006/relationships/image" Target="../media/image123.png"/><Relationship Id="rId15" Type="http://schemas.openxmlformats.org/officeDocument/2006/relationships/image" Target="../media/image133.png"/><Relationship Id="rId23" Type="http://schemas.openxmlformats.org/officeDocument/2006/relationships/image" Target="../media/image141.png"/><Relationship Id="rId28" Type="http://schemas.openxmlformats.org/officeDocument/2006/relationships/image" Target="../media/image146.png"/><Relationship Id="rId10" Type="http://schemas.openxmlformats.org/officeDocument/2006/relationships/image" Target="../media/image128.png"/><Relationship Id="rId19" Type="http://schemas.openxmlformats.org/officeDocument/2006/relationships/image" Target="../media/image137.png"/><Relationship Id="rId4" Type="http://schemas.openxmlformats.org/officeDocument/2006/relationships/image" Target="../media/image14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Relationship Id="rId22" Type="http://schemas.openxmlformats.org/officeDocument/2006/relationships/image" Target="../media/image140.png"/><Relationship Id="rId27" Type="http://schemas.openxmlformats.org/officeDocument/2006/relationships/image" Target="../media/image1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8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10" Type="http://schemas.openxmlformats.org/officeDocument/2006/relationships/image" Target="../media/image154.png"/><Relationship Id="rId4" Type="http://schemas.openxmlformats.org/officeDocument/2006/relationships/image" Target="../media/image28.png"/><Relationship Id="rId9" Type="http://schemas.openxmlformats.org/officeDocument/2006/relationships/image" Target="../media/image1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0"/>
            <a:ext cx="2857500" cy="2857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76750"/>
            <a:ext cx="2381250" cy="2857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4500" y="4000500"/>
            <a:ext cx="1905000" cy="1905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2738" y="1906276"/>
            <a:ext cx="834414" cy="49274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4242" y="3484800"/>
            <a:ext cx="901573" cy="34367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7535" y="4762825"/>
            <a:ext cx="924975" cy="26492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38800" y="3276600"/>
            <a:ext cx="914400" cy="381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84130" y="3695700"/>
            <a:ext cx="390525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2979" y="3695700"/>
            <a:ext cx="428625" cy="381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10388" y="3695700"/>
            <a:ext cx="342900" cy="381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74607" y="3695700"/>
            <a:ext cx="428625" cy="381000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762000" y="1524000"/>
            <a:ext cx="1066800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Event Management Service Coordination System</a:t>
            </a:r>
            <a:endParaRPr lang="en-US" sz="3600" dirty="0"/>
          </a:p>
        </p:txBody>
      </p:sp>
      <p:sp>
        <p:nvSpPr>
          <p:cNvPr id="15" name="Text 1"/>
          <p:cNvSpPr/>
          <p:nvPr/>
        </p:nvSpPr>
        <p:spPr>
          <a:xfrm>
            <a:off x="3303865" y="2590800"/>
            <a:ext cx="5584269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dirty="0">
                <a:solidFill>
                  <a:srgbClr val="99F6E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Project 5 – Event Management Company</a:t>
            </a:r>
            <a:endParaRPr lang="en-US" sz="1800" dirty="0"/>
          </a:p>
        </p:txBody>
      </p:sp>
      <p:sp>
        <p:nvSpPr>
          <p:cNvPr id="16" name="Text 2"/>
          <p:cNvSpPr/>
          <p:nvPr/>
        </p:nvSpPr>
        <p:spPr>
          <a:xfrm>
            <a:off x="4136082" y="3962400"/>
            <a:ext cx="49166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Scala</a:t>
            </a:r>
            <a:endParaRPr lang="en-US" sz="1200" dirty="0"/>
          </a:p>
        </p:txBody>
      </p:sp>
      <p:sp>
        <p:nvSpPr>
          <p:cNvPr id="17" name="Text 3"/>
          <p:cNvSpPr/>
          <p:nvPr/>
        </p:nvSpPr>
        <p:spPr>
          <a:xfrm>
            <a:off x="4774406" y="4152900"/>
            <a:ext cx="145196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Play Framework</a:t>
            </a:r>
            <a:endParaRPr lang="en-US" sz="1200" dirty="0"/>
          </a:p>
        </p:txBody>
      </p:sp>
      <p:sp>
        <p:nvSpPr>
          <p:cNvPr id="18" name="Text 4"/>
          <p:cNvSpPr/>
          <p:nvPr/>
        </p:nvSpPr>
        <p:spPr>
          <a:xfrm>
            <a:off x="6241554" y="4152900"/>
            <a:ext cx="4457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Akka</a:t>
            </a:r>
            <a:endParaRPr lang="en-US" sz="1200" dirty="0"/>
          </a:p>
        </p:txBody>
      </p:sp>
      <p:sp>
        <p:nvSpPr>
          <p:cNvPr id="19" name="Text 5"/>
          <p:cNvSpPr/>
          <p:nvPr/>
        </p:nvSpPr>
        <p:spPr>
          <a:xfrm>
            <a:off x="6870204" y="4152900"/>
            <a:ext cx="50792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Kafka</a:t>
            </a:r>
            <a:endParaRPr lang="en-US" sz="1200" dirty="0"/>
          </a:p>
        </p:txBody>
      </p:sp>
      <p:sp>
        <p:nvSpPr>
          <p:cNvPr id="20" name="Text 6"/>
          <p:cNvSpPr/>
          <p:nvPr/>
        </p:nvSpPr>
        <p:spPr>
          <a:xfrm>
            <a:off x="7522071" y="4152900"/>
            <a:ext cx="64043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Docker</a:t>
            </a:r>
            <a:endParaRPr lang="en-US" sz="1200" dirty="0"/>
          </a:p>
        </p:txBody>
      </p:sp>
      <p:sp>
        <p:nvSpPr>
          <p:cNvPr id="21" name="Text 7"/>
          <p:cNvSpPr/>
          <p:nvPr/>
        </p:nvSpPr>
        <p:spPr>
          <a:xfrm>
            <a:off x="3437453" y="5143500"/>
            <a:ext cx="531709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Based on microservice architecture with Kafka-driven notifications</a:t>
            </a:r>
            <a:endParaRPr lang="en-US" sz="1050" dirty="0"/>
          </a:p>
        </p:txBody>
      </p:sp>
      <p:sp>
        <p:nvSpPr>
          <p:cNvPr id="22" name="Text 8"/>
          <p:cNvSpPr/>
          <p:nvPr/>
        </p:nvSpPr>
        <p:spPr>
          <a:xfrm>
            <a:off x="8899565" y="6210300"/>
            <a:ext cx="291143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SANKET DHOLE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104900"/>
            <a:ext cx="3657600" cy="4953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333500"/>
            <a:ext cx="361950" cy="3429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866900"/>
            <a:ext cx="1905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743200"/>
            <a:ext cx="1905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36195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1104900"/>
            <a:ext cx="3657600" cy="4953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95800" y="1333500"/>
            <a:ext cx="361950" cy="3429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5800" y="2209800"/>
            <a:ext cx="3200400" cy="647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10100" y="236220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5800" y="2971800"/>
            <a:ext cx="3200400" cy="647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10100" y="312420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5800" y="3733800"/>
            <a:ext cx="3200400" cy="647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10100" y="3886200"/>
            <a:ext cx="13335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95800" y="4610100"/>
            <a:ext cx="3200400" cy="685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10100" y="4762500"/>
            <a:ext cx="152400" cy="1524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Deployment Plan</a:t>
            </a:r>
            <a:endParaRPr lang="en-US" sz="2700" dirty="0"/>
          </a:p>
        </p:txBody>
      </p:sp>
      <p:sp>
        <p:nvSpPr>
          <p:cNvPr id="31" name="Text 1"/>
          <p:cNvSpPr/>
          <p:nvPr/>
        </p:nvSpPr>
        <p:spPr>
          <a:xfrm>
            <a:off x="1085850" y="1352550"/>
            <a:ext cx="2559784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Containerization</a:t>
            </a:r>
            <a:endParaRPr lang="en-US" sz="1800" dirty="0"/>
          </a:p>
        </p:txBody>
      </p:sp>
      <p:sp>
        <p:nvSpPr>
          <p:cNvPr id="32" name="Text 2"/>
          <p:cNvSpPr/>
          <p:nvPr/>
        </p:nvSpPr>
        <p:spPr>
          <a:xfrm>
            <a:off x="914400" y="1828800"/>
            <a:ext cx="2895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Play App</a:t>
            </a:r>
            <a:endParaRPr lang="en-US" sz="1350" dirty="0"/>
          </a:p>
        </p:txBody>
      </p:sp>
      <p:sp>
        <p:nvSpPr>
          <p:cNvPr id="33" name="Text 3"/>
          <p:cNvSpPr/>
          <p:nvPr/>
        </p:nvSpPr>
        <p:spPr>
          <a:xfrm>
            <a:off x="914400" y="2095500"/>
            <a:ext cx="2895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Event-management packaged with Dockerfile</a:t>
            </a:r>
            <a:endParaRPr lang="en-US" sz="1200" dirty="0"/>
          </a:p>
        </p:txBody>
      </p:sp>
      <p:sp>
        <p:nvSpPr>
          <p:cNvPr id="34" name="Text 4"/>
          <p:cNvSpPr/>
          <p:nvPr/>
        </p:nvSpPr>
        <p:spPr>
          <a:xfrm>
            <a:off x="914400" y="2705100"/>
            <a:ext cx="2895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Akka Service</a:t>
            </a:r>
            <a:endParaRPr lang="en-US" sz="1350" dirty="0"/>
          </a:p>
        </p:txBody>
      </p:sp>
      <p:sp>
        <p:nvSpPr>
          <p:cNvPr id="35" name="Text 5"/>
          <p:cNvSpPr/>
          <p:nvPr/>
        </p:nvSpPr>
        <p:spPr>
          <a:xfrm>
            <a:off x="914400" y="2971800"/>
            <a:ext cx="2895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Event-kafka-consumer-main with Dockerfile</a:t>
            </a:r>
            <a:endParaRPr lang="en-US" sz="1200" dirty="0"/>
          </a:p>
        </p:txBody>
      </p:sp>
      <p:sp>
        <p:nvSpPr>
          <p:cNvPr id="36" name="Text 6"/>
          <p:cNvSpPr/>
          <p:nvPr/>
        </p:nvSpPr>
        <p:spPr>
          <a:xfrm>
            <a:off x="876300" y="3581400"/>
            <a:ext cx="292119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Kafka Broker</a:t>
            </a:r>
            <a:endParaRPr lang="en-US" sz="1350" dirty="0"/>
          </a:p>
        </p:txBody>
      </p:sp>
      <p:sp>
        <p:nvSpPr>
          <p:cNvPr id="37" name="Text 7"/>
          <p:cNvSpPr/>
          <p:nvPr/>
        </p:nvSpPr>
        <p:spPr>
          <a:xfrm>
            <a:off x="876300" y="3848100"/>
            <a:ext cx="350543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Kafka + Zookeeper via Docker images</a:t>
            </a:r>
            <a:endParaRPr lang="en-US" sz="1200" dirty="0"/>
          </a:p>
        </p:txBody>
      </p:sp>
      <p:sp>
        <p:nvSpPr>
          <p:cNvPr id="38" name="Text 8"/>
          <p:cNvSpPr/>
          <p:nvPr/>
        </p:nvSpPr>
        <p:spPr>
          <a:xfrm>
            <a:off x="4972050" y="1352550"/>
            <a:ext cx="1807012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Local Setup</a:t>
            </a:r>
            <a:endParaRPr lang="en-US" sz="1800" dirty="0"/>
          </a:p>
        </p:txBody>
      </p:sp>
      <p:sp>
        <p:nvSpPr>
          <p:cNvPr id="39" name="Text 9"/>
          <p:cNvSpPr/>
          <p:nvPr/>
        </p:nvSpPr>
        <p:spPr>
          <a:xfrm>
            <a:off x="4495800" y="1828800"/>
            <a:ext cx="38404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Docker Compose Services</a:t>
            </a:r>
            <a:endParaRPr lang="en-US" sz="1500" dirty="0"/>
          </a:p>
        </p:txBody>
      </p:sp>
      <p:sp>
        <p:nvSpPr>
          <p:cNvPr id="40" name="Text 10"/>
          <p:cNvSpPr/>
          <p:nvPr/>
        </p:nvSpPr>
        <p:spPr>
          <a:xfrm>
            <a:off x="4838700" y="2324100"/>
            <a:ext cx="79420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play-app</a:t>
            </a:r>
            <a:endParaRPr lang="en-US" sz="1200" dirty="0"/>
          </a:p>
        </p:txBody>
      </p:sp>
      <p:sp>
        <p:nvSpPr>
          <p:cNvPr id="41" name="Text 11"/>
          <p:cNvSpPr/>
          <p:nvPr/>
        </p:nvSpPr>
        <p:spPr>
          <a:xfrm>
            <a:off x="4838700" y="2552700"/>
            <a:ext cx="32918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Event-management REST API</a:t>
            </a:r>
            <a:endParaRPr lang="en-US" sz="1050" dirty="0"/>
          </a:p>
        </p:txBody>
      </p:sp>
      <p:sp>
        <p:nvSpPr>
          <p:cNvPr id="42" name="Text 12"/>
          <p:cNvSpPr/>
          <p:nvPr/>
        </p:nvSpPr>
        <p:spPr>
          <a:xfrm>
            <a:off x="4838700" y="3086100"/>
            <a:ext cx="114621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kafka-broker</a:t>
            </a:r>
            <a:endParaRPr lang="en-US" sz="1200" dirty="0"/>
          </a:p>
        </p:txBody>
      </p:sp>
      <p:sp>
        <p:nvSpPr>
          <p:cNvPr id="43" name="Text 13"/>
          <p:cNvSpPr/>
          <p:nvPr/>
        </p:nvSpPr>
        <p:spPr>
          <a:xfrm>
            <a:off x="4838700" y="3314700"/>
            <a:ext cx="27432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Kafka + Zookeeper</a:t>
            </a:r>
            <a:endParaRPr lang="en-US" sz="1050" dirty="0"/>
          </a:p>
        </p:txBody>
      </p:sp>
      <p:sp>
        <p:nvSpPr>
          <p:cNvPr id="44" name="Text 14"/>
          <p:cNvSpPr/>
          <p:nvPr/>
        </p:nvSpPr>
        <p:spPr>
          <a:xfrm>
            <a:off x="4819650" y="3848100"/>
            <a:ext cx="174950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notification-service</a:t>
            </a:r>
            <a:endParaRPr lang="en-US" sz="1200" dirty="0"/>
          </a:p>
        </p:txBody>
      </p:sp>
      <p:sp>
        <p:nvSpPr>
          <p:cNvPr id="45" name="Text 15"/>
          <p:cNvSpPr/>
          <p:nvPr/>
        </p:nvSpPr>
        <p:spPr>
          <a:xfrm>
            <a:off x="4838700" y="4076700"/>
            <a:ext cx="32918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Akka/Kafka consumer</a:t>
            </a:r>
            <a:endParaRPr lang="en-US" sz="1050" dirty="0"/>
          </a:p>
        </p:txBody>
      </p:sp>
      <p:sp>
        <p:nvSpPr>
          <p:cNvPr id="46" name="Text 16"/>
          <p:cNvSpPr/>
          <p:nvPr/>
        </p:nvSpPr>
        <p:spPr>
          <a:xfrm>
            <a:off x="4838700" y="4724400"/>
            <a:ext cx="206168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Environment Variables</a:t>
            </a:r>
            <a:endParaRPr lang="en-US" sz="1200" dirty="0"/>
          </a:p>
        </p:txBody>
      </p:sp>
      <p:sp>
        <p:nvSpPr>
          <p:cNvPr id="47" name="Text 17"/>
          <p:cNvSpPr/>
          <p:nvPr/>
        </p:nvSpPr>
        <p:spPr>
          <a:xfrm>
            <a:off x="4610100" y="4991100"/>
            <a:ext cx="35661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Kafka bootstrap.servers configuration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7620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952500"/>
            <a:ext cx="5715000" cy="24003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952500"/>
            <a:ext cx="5715000" cy="304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102870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00" y="1562100"/>
            <a:ext cx="2705100" cy="1295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1562100"/>
            <a:ext cx="2705100" cy="1485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952500"/>
            <a:ext cx="5715000" cy="24003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952500"/>
            <a:ext cx="571500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4600" y="102870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6500" y="1562100"/>
            <a:ext cx="2705100" cy="1485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67800" y="1562100"/>
            <a:ext cx="2705100" cy="1676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4800" y="3505200"/>
            <a:ext cx="5715000" cy="2590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3505200"/>
            <a:ext cx="571500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58140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9100" y="4114800"/>
            <a:ext cx="2705100" cy="7239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00400" y="4114800"/>
            <a:ext cx="2705100" cy="1676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72200" y="3505200"/>
            <a:ext cx="5715000" cy="2590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3505200"/>
            <a:ext cx="5715000" cy="304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24600" y="358140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86500" y="4114800"/>
            <a:ext cx="5486400" cy="1866900"/>
          </a:xfrm>
          <a:prstGeom prst="rect">
            <a:avLst/>
          </a:prstGeom>
        </p:spPr>
      </p:pic>
      <p:sp>
        <p:nvSpPr>
          <p:cNvPr id="23" name="Text 0"/>
          <p:cNvSpPr/>
          <p:nvPr/>
        </p:nvSpPr>
        <p:spPr>
          <a:xfrm>
            <a:off x="304800" y="304800"/>
            <a:ext cx="1389888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Screenshots – Event Management</a:t>
            </a:r>
            <a:endParaRPr lang="en-US" sz="2700" dirty="0"/>
          </a:p>
        </p:txBody>
      </p:sp>
      <p:sp>
        <p:nvSpPr>
          <p:cNvPr id="24" name="Text 1"/>
          <p:cNvSpPr/>
          <p:nvPr/>
        </p:nvSpPr>
        <p:spPr>
          <a:xfrm>
            <a:off x="685800" y="990600"/>
            <a:ext cx="137017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POST /events</a:t>
            </a:r>
            <a:endParaRPr lang="en-US" sz="1200" dirty="0"/>
          </a:p>
        </p:txBody>
      </p:sp>
      <p:sp>
        <p:nvSpPr>
          <p:cNvPr id="25" name="Text 2"/>
          <p:cNvSpPr/>
          <p:nvPr/>
        </p:nvSpPr>
        <p:spPr>
          <a:xfrm>
            <a:off x="4746427" y="1009650"/>
            <a:ext cx="134516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Create Event API</a:t>
            </a:r>
            <a:endParaRPr lang="en-US" sz="1050" dirty="0"/>
          </a:p>
        </p:txBody>
      </p:sp>
      <p:sp>
        <p:nvSpPr>
          <p:cNvPr id="26" name="Text 3"/>
          <p:cNvSpPr/>
          <p:nvPr/>
        </p:nvSpPr>
        <p:spPr>
          <a:xfrm>
            <a:off x="419100" y="1333500"/>
            <a:ext cx="32461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Request Body (JSON)</a:t>
            </a:r>
            <a:endParaRPr lang="en-US" sz="1050" dirty="0"/>
          </a:p>
        </p:txBody>
      </p:sp>
      <p:sp>
        <p:nvSpPr>
          <p:cNvPr id="27" name="Text 4"/>
          <p:cNvSpPr/>
          <p:nvPr/>
        </p:nvSpPr>
        <p:spPr>
          <a:xfrm>
            <a:off x="495300" y="16573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{</a:t>
            </a:r>
            <a:endParaRPr lang="en-US" sz="1050" dirty="0"/>
          </a:p>
        </p:txBody>
      </p:sp>
      <p:sp>
        <p:nvSpPr>
          <p:cNvPr id="28" name="Text 5"/>
          <p:cNvSpPr/>
          <p:nvPr/>
        </p:nvSpPr>
        <p:spPr>
          <a:xfrm>
            <a:off x="575370" y="1657350"/>
            <a:ext cx="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
</a:t>
            </a:r>
            <a:endParaRPr lang="en-US" sz="1050" dirty="0"/>
          </a:p>
        </p:txBody>
      </p:sp>
      <p:sp>
        <p:nvSpPr>
          <p:cNvPr id="29" name="Text 6"/>
          <p:cNvSpPr/>
          <p:nvPr/>
        </p:nvSpPr>
        <p:spPr>
          <a:xfrm>
            <a:off x="495300" y="1847850"/>
            <a:ext cx="576322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994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"name"</a:t>
            </a:r>
            <a:endParaRPr lang="en-US" sz="1050" dirty="0"/>
          </a:p>
        </p:txBody>
      </p:sp>
      <p:sp>
        <p:nvSpPr>
          <p:cNvPr id="30" name="Text 7"/>
          <p:cNvSpPr/>
          <p:nvPr/>
        </p:nvSpPr>
        <p:spPr>
          <a:xfrm>
            <a:off x="975568" y="18478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</a:t>
            </a:r>
            <a:endParaRPr lang="en-US" sz="1050" dirty="0"/>
          </a:p>
        </p:txBody>
      </p:sp>
      <p:sp>
        <p:nvSpPr>
          <p:cNvPr id="31" name="Text 8"/>
          <p:cNvSpPr/>
          <p:nvPr/>
        </p:nvSpPr>
        <p:spPr>
          <a:xfrm>
            <a:off x="1135707" y="1847850"/>
            <a:ext cx="1536442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A67C5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"John's Wedding"</a:t>
            </a:r>
            <a:endParaRPr lang="en-US" sz="1050" dirty="0"/>
          </a:p>
        </p:txBody>
      </p:sp>
      <p:sp>
        <p:nvSpPr>
          <p:cNvPr id="32" name="Text 9"/>
          <p:cNvSpPr/>
          <p:nvPr/>
        </p:nvSpPr>
        <p:spPr>
          <a:xfrm>
            <a:off x="2416076" y="18478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,</a:t>
            </a:r>
            <a:endParaRPr lang="en-US" sz="1050" dirty="0"/>
          </a:p>
        </p:txBody>
      </p:sp>
      <p:sp>
        <p:nvSpPr>
          <p:cNvPr id="33" name="Text 10"/>
          <p:cNvSpPr/>
          <p:nvPr/>
        </p:nvSpPr>
        <p:spPr>
          <a:xfrm>
            <a:off x="2496145" y="1847850"/>
            <a:ext cx="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
</a:t>
            </a:r>
            <a:endParaRPr lang="en-US" sz="1050" dirty="0"/>
          </a:p>
        </p:txBody>
      </p:sp>
      <p:sp>
        <p:nvSpPr>
          <p:cNvPr id="34" name="Text 11"/>
          <p:cNvSpPr/>
          <p:nvPr/>
        </p:nvSpPr>
        <p:spPr>
          <a:xfrm>
            <a:off x="495300" y="2038350"/>
            <a:ext cx="1056382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994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"eventType"</a:t>
            </a:r>
            <a:endParaRPr lang="en-US" sz="1050" dirty="0"/>
          </a:p>
        </p:txBody>
      </p:sp>
      <p:sp>
        <p:nvSpPr>
          <p:cNvPr id="35" name="Text 12"/>
          <p:cNvSpPr/>
          <p:nvPr/>
        </p:nvSpPr>
        <p:spPr>
          <a:xfrm>
            <a:off x="1375618" y="20383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</a:t>
            </a:r>
            <a:endParaRPr lang="en-US" sz="1050" dirty="0"/>
          </a:p>
        </p:txBody>
      </p:sp>
      <p:sp>
        <p:nvSpPr>
          <p:cNvPr id="36" name="Text 13"/>
          <p:cNvSpPr/>
          <p:nvPr/>
        </p:nvSpPr>
        <p:spPr>
          <a:xfrm>
            <a:off x="1535757" y="2038350"/>
            <a:ext cx="864394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A67C5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"wedding"</a:t>
            </a:r>
            <a:endParaRPr lang="en-US" sz="1050" dirty="0"/>
          </a:p>
        </p:txBody>
      </p:sp>
      <p:sp>
        <p:nvSpPr>
          <p:cNvPr id="37" name="Text 14"/>
          <p:cNvSpPr/>
          <p:nvPr/>
        </p:nvSpPr>
        <p:spPr>
          <a:xfrm>
            <a:off x="2256086" y="20383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,</a:t>
            </a:r>
            <a:endParaRPr lang="en-US" sz="1050" dirty="0"/>
          </a:p>
        </p:txBody>
      </p:sp>
      <p:sp>
        <p:nvSpPr>
          <p:cNvPr id="38" name="Text 15"/>
          <p:cNvSpPr/>
          <p:nvPr/>
        </p:nvSpPr>
        <p:spPr>
          <a:xfrm>
            <a:off x="2336155" y="2038350"/>
            <a:ext cx="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
</a:t>
            </a:r>
            <a:endParaRPr lang="en-US" sz="1050" dirty="0"/>
          </a:p>
        </p:txBody>
      </p:sp>
      <p:sp>
        <p:nvSpPr>
          <p:cNvPr id="39" name="Text 16"/>
          <p:cNvSpPr/>
          <p:nvPr/>
        </p:nvSpPr>
        <p:spPr>
          <a:xfrm>
            <a:off x="495300" y="2228850"/>
            <a:ext cx="1056382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994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"eventDate"</a:t>
            </a:r>
            <a:endParaRPr lang="en-US" sz="1050" dirty="0"/>
          </a:p>
        </p:txBody>
      </p:sp>
      <p:sp>
        <p:nvSpPr>
          <p:cNvPr id="40" name="Text 17"/>
          <p:cNvSpPr/>
          <p:nvPr/>
        </p:nvSpPr>
        <p:spPr>
          <a:xfrm>
            <a:off x="1375618" y="22288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</a:t>
            </a:r>
            <a:endParaRPr lang="en-US" sz="1050" dirty="0"/>
          </a:p>
        </p:txBody>
      </p:sp>
      <p:sp>
        <p:nvSpPr>
          <p:cNvPr id="41" name="Text 18"/>
          <p:cNvSpPr/>
          <p:nvPr/>
        </p:nvSpPr>
        <p:spPr>
          <a:xfrm>
            <a:off x="1535757" y="2228850"/>
            <a:ext cx="1152465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A67C5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"2023-12-25"</a:t>
            </a:r>
            <a:endParaRPr lang="en-US" sz="1050" dirty="0"/>
          </a:p>
        </p:txBody>
      </p:sp>
      <p:sp>
        <p:nvSpPr>
          <p:cNvPr id="42" name="Text 19"/>
          <p:cNvSpPr/>
          <p:nvPr/>
        </p:nvSpPr>
        <p:spPr>
          <a:xfrm>
            <a:off x="2496145" y="22288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,</a:t>
            </a:r>
            <a:endParaRPr lang="en-US" sz="1050" dirty="0"/>
          </a:p>
        </p:txBody>
      </p:sp>
      <p:sp>
        <p:nvSpPr>
          <p:cNvPr id="43" name="Text 20"/>
          <p:cNvSpPr/>
          <p:nvPr/>
        </p:nvSpPr>
        <p:spPr>
          <a:xfrm>
            <a:off x="2576215" y="2228850"/>
            <a:ext cx="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
</a:t>
            </a:r>
            <a:endParaRPr lang="en-US" sz="1050" dirty="0"/>
          </a:p>
        </p:txBody>
      </p:sp>
      <p:sp>
        <p:nvSpPr>
          <p:cNvPr id="44" name="Text 21"/>
          <p:cNvSpPr/>
          <p:nvPr/>
        </p:nvSpPr>
        <p:spPr>
          <a:xfrm>
            <a:off x="495300" y="2419350"/>
            <a:ext cx="1152465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994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"guestCount"</a:t>
            </a:r>
            <a:endParaRPr lang="en-US" sz="1050" dirty="0"/>
          </a:p>
        </p:txBody>
      </p:sp>
      <p:sp>
        <p:nvSpPr>
          <p:cNvPr id="45" name="Text 22"/>
          <p:cNvSpPr/>
          <p:nvPr/>
        </p:nvSpPr>
        <p:spPr>
          <a:xfrm>
            <a:off x="1455688" y="24193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</a:t>
            </a:r>
            <a:endParaRPr lang="en-US" sz="1050" dirty="0"/>
          </a:p>
        </p:txBody>
      </p:sp>
      <p:sp>
        <p:nvSpPr>
          <p:cNvPr id="46" name="Text 23"/>
          <p:cNvSpPr/>
          <p:nvPr/>
        </p:nvSpPr>
        <p:spPr>
          <a:xfrm>
            <a:off x="1615827" y="2419350"/>
            <a:ext cx="28825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44444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150</a:t>
            </a:r>
            <a:endParaRPr lang="en-US" sz="1050" dirty="0"/>
          </a:p>
        </p:txBody>
      </p:sp>
      <p:sp>
        <p:nvSpPr>
          <p:cNvPr id="47" name="Text 24"/>
          <p:cNvSpPr/>
          <p:nvPr/>
        </p:nvSpPr>
        <p:spPr>
          <a:xfrm>
            <a:off x="1856036" y="2419350"/>
            <a:ext cx="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
</a:t>
            </a:r>
            <a:endParaRPr lang="en-US" sz="1050" dirty="0"/>
          </a:p>
        </p:txBody>
      </p:sp>
      <p:sp>
        <p:nvSpPr>
          <p:cNvPr id="48" name="Text 25"/>
          <p:cNvSpPr/>
          <p:nvPr/>
        </p:nvSpPr>
        <p:spPr>
          <a:xfrm>
            <a:off x="495300" y="26098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}</a:t>
            </a:r>
            <a:endParaRPr lang="en-US" sz="1050" dirty="0"/>
          </a:p>
        </p:txBody>
      </p:sp>
      <p:sp>
        <p:nvSpPr>
          <p:cNvPr id="49" name="Text 26"/>
          <p:cNvSpPr/>
          <p:nvPr/>
        </p:nvSpPr>
        <p:spPr>
          <a:xfrm>
            <a:off x="3200400" y="1333500"/>
            <a:ext cx="27051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Response</a:t>
            </a:r>
            <a:endParaRPr lang="en-US" sz="1050" dirty="0"/>
          </a:p>
        </p:txBody>
      </p:sp>
      <p:sp>
        <p:nvSpPr>
          <p:cNvPr id="50" name="Text 27"/>
          <p:cNvSpPr/>
          <p:nvPr/>
        </p:nvSpPr>
        <p:spPr>
          <a:xfrm>
            <a:off x="3276600" y="16573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{</a:t>
            </a:r>
            <a:endParaRPr lang="en-US" sz="1050" dirty="0"/>
          </a:p>
        </p:txBody>
      </p:sp>
      <p:sp>
        <p:nvSpPr>
          <p:cNvPr id="51" name="Text 28"/>
          <p:cNvSpPr/>
          <p:nvPr/>
        </p:nvSpPr>
        <p:spPr>
          <a:xfrm>
            <a:off x="3356670" y="1657350"/>
            <a:ext cx="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
</a:t>
            </a:r>
            <a:endParaRPr lang="en-US" sz="1050" dirty="0"/>
          </a:p>
        </p:txBody>
      </p:sp>
      <p:sp>
        <p:nvSpPr>
          <p:cNvPr id="52" name="Text 29"/>
          <p:cNvSpPr/>
          <p:nvPr/>
        </p:nvSpPr>
        <p:spPr>
          <a:xfrm>
            <a:off x="3276600" y="1847850"/>
            <a:ext cx="384155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994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"id"</a:t>
            </a:r>
            <a:endParaRPr lang="en-US" sz="1050" dirty="0"/>
          </a:p>
        </p:txBody>
      </p:sp>
      <p:sp>
        <p:nvSpPr>
          <p:cNvPr id="53" name="Text 30"/>
          <p:cNvSpPr/>
          <p:nvPr/>
        </p:nvSpPr>
        <p:spPr>
          <a:xfrm>
            <a:off x="3596729" y="18478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</a:t>
            </a:r>
            <a:endParaRPr lang="en-US" sz="1050" dirty="0"/>
          </a:p>
        </p:txBody>
      </p:sp>
      <p:sp>
        <p:nvSpPr>
          <p:cNvPr id="54" name="Text 31"/>
          <p:cNvSpPr/>
          <p:nvPr/>
        </p:nvSpPr>
        <p:spPr>
          <a:xfrm>
            <a:off x="3756868" y="1847850"/>
            <a:ext cx="28825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44444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123</a:t>
            </a:r>
            <a:endParaRPr lang="en-US" sz="1050" dirty="0"/>
          </a:p>
        </p:txBody>
      </p:sp>
      <p:sp>
        <p:nvSpPr>
          <p:cNvPr id="55" name="Text 32"/>
          <p:cNvSpPr/>
          <p:nvPr/>
        </p:nvSpPr>
        <p:spPr>
          <a:xfrm>
            <a:off x="3997077" y="18478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,</a:t>
            </a:r>
            <a:endParaRPr lang="en-US" sz="1050" dirty="0"/>
          </a:p>
        </p:txBody>
      </p:sp>
      <p:sp>
        <p:nvSpPr>
          <p:cNvPr id="56" name="Text 33"/>
          <p:cNvSpPr/>
          <p:nvPr/>
        </p:nvSpPr>
        <p:spPr>
          <a:xfrm>
            <a:off x="4077146" y="1847850"/>
            <a:ext cx="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
</a:t>
            </a:r>
            <a:endParaRPr lang="en-US" sz="1050" dirty="0"/>
          </a:p>
        </p:txBody>
      </p:sp>
      <p:sp>
        <p:nvSpPr>
          <p:cNvPr id="57" name="Text 34"/>
          <p:cNvSpPr/>
          <p:nvPr/>
        </p:nvSpPr>
        <p:spPr>
          <a:xfrm>
            <a:off x="3276600" y="2038350"/>
            <a:ext cx="576322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994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"name"</a:t>
            </a:r>
            <a:endParaRPr lang="en-US" sz="1050" dirty="0"/>
          </a:p>
        </p:txBody>
      </p:sp>
      <p:sp>
        <p:nvSpPr>
          <p:cNvPr id="58" name="Text 35"/>
          <p:cNvSpPr/>
          <p:nvPr/>
        </p:nvSpPr>
        <p:spPr>
          <a:xfrm>
            <a:off x="3756868" y="20383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</a:t>
            </a:r>
            <a:endParaRPr lang="en-US" sz="1050" dirty="0"/>
          </a:p>
        </p:txBody>
      </p:sp>
      <p:sp>
        <p:nvSpPr>
          <p:cNvPr id="59" name="Text 36"/>
          <p:cNvSpPr/>
          <p:nvPr/>
        </p:nvSpPr>
        <p:spPr>
          <a:xfrm>
            <a:off x="3917007" y="2038350"/>
            <a:ext cx="1536442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A67C5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"John's Wedding"</a:t>
            </a:r>
            <a:endParaRPr lang="en-US" sz="1050" dirty="0"/>
          </a:p>
        </p:txBody>
      </p:sp>
      <p:sp>
        <p:nvSpPr>
          <p:cNvPr id="60" name="Text 37"/>
          <p:cNvSpPr/>
          <p:nvPr/>
        </p:nvSpPr>
        <p:spPr>
          <a:xfrm>
            <a:off x="5197376" y="20383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,</a:t>
            </a:r>
            <a:endParaRPr lang="en-US" sz="1050" dirty="0"/>
          </a:p>
        </p:txBody>
      </p:sp>
      <p:sp>
        <p:nvSpPr>
          <p:cNvPr id="61" name="Text 38"/>
          <p:cNvSpPr/>
          <p:nvPr/>
        </p:nvSpPr>
        <p:spPr>
          <a:xfrm>
            <a:off x="5277445" y="2038350"/>
            <a:ext cx="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
</a:t>
            </a:r>
            <a:endParaRPr lang="en-US" sz="1050" dirty="0"/>
          </a:p>
        </p:txBody>
      </p:sp>
      <p:sp>
        <p:nvSpPr>
          <p:cNvPr id="62" name="Text 39"/>
          <p:cNvSpPr/>
          <p:nvPr/>
        </p:nvSpPr>
        <p:spPr>
          <a:xfrm>
            <a:off x="3276600" y="2228850"/>
            <a:ext cx="1056382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994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"eventType"</a:t>
            </a:r>
            <a:endParaRPr lang="en-US" sz="1050" dirty="0"/>
          </a:p>
        </p:txBody>
      </p:sp>
      <p:sp>
        <p:nvSpPr>
          <p:cNvPr id="63" name="Text 40"/>
          <p:cNvSpPr/>
          <p:nvPr/>
        </p:nvSpPr>
        <p:spPr>
          <a:xfrm>
            <a:off x="4156918" y="22288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</a:t>
            </a:r>
            <a:endParaRPr lang="en-US" sz="1050" dirty="0"/>
          </a:p>
        </p:txBody>
      </p:sp>
      <p:sp>
        <p:nvSpPr>
          <p:cNvPr id="64" name="Text 41"/>
          <p:cNvSpPr/>
          <p:nvPr/>
        </p:nvSpPr>
        <p:spPr>
          <a:xfrm>
            <a:off x="4317057" y="2228850"/>
            <a:ext cx="864394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A67C5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"wedding"</a:t>
            </a:r>
            <a:endParaRPr lang="en-US" sz="1050" dirty="0"/>
          </a:p>
        </p:txBody>
      </p:sp>
      <p:sp>
        <p:nvSpPr>
          <p:cNvPr id="65" name="Text 42"/>
          <p:cNvSpPr/>
          <p:nvPr/>
        </p:nvSpPr>
        <p:spPr>
          <a:xfrm>
            <a:off x="5037386" y="22288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,</a:t>
            </a:r>
            <a:endParaRPr lang="en-US" sz="1050" dirty="0"/>
          </a:p>
        </p:txBody>
      </p:sp>
      <p:sp>
        <p:nvSpPr>
          <p:cNvPr id="66" name="Text 43"/>
          <p:cNvSpPr/>
          <p:nvPr/>
        </p:nvSpPr>
        <p:spPr>
          <a:xfrm>
            <a:off x="5117455" y="2228850"/>
            <a:ext cx="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
</a:t>
            </a:r>
            <a:endParaRPr lang="en-US" sz="1050" dirty="0"/>
          </a:p>
        </p:txBody>
      </p:sp>
      <p:sp>
        <p:nvSpPr>
          <p:cNvPr id="67" name="Text 44"/>
          <p:cNvSpPr/>
          <p:nvPr/>
        </p:nvSpPr>
        <p:spPr>
          <a:xfrm>
            <a:off x="3276600" y="2419350"/>
            <a:ext cx="1056382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994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"eventDate"</a:t>
            </a:r>
            <a:endParaRPr lang="en-US" sz="1050" dirty="0"/>
          </a:p>
        </p:txBody>
      </p:sp>
      <p:sp>
        <p:nvSpPr>
          <p:cNvPr id="68" name="Text 45"/>
          <p:cNvSpPr/>
          <p:nvPr/>
        </p:nvSpPr>
        <p:spPr>
          <a:xfrm>
            <a:off x="4156918" y="24193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</a:t>
            </a:r>
            <a:endParaRPr lang="en-US" sz="1050" dirty="0"/>
          </a:p>
        </p:txBody>
      </p:sp>
      <p:sp>
        <p:nvSpPr>
          <p:cNvPr id="69" name="Text 46"/>
          <p:cNvSpPr/>
          <p:nvPr/>
        </p:nvSpPr>
        <p:spPr>
          <a:xfrm>
            <a:off x="4317057" y="2419350"/>
            <a:ext cx="1152465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A67C5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"2023-12-25"</a:t>
            </a:r>
            <a:endParaRPr lang="en-US" sz="1050" dirty="0"/>
          </a:p>
        </p:txBody>
      </p:sp>
      <p:sp>
        <p:nvSpPr>
          <p:cNvPr id="70" name="Text 47"/>
          <p:cNvSpPr/>
          <p:nvPr/>
        </p:nvSpPr>
        <p:spPr>
          <a:xfrm>
            <a:off x="5277445" y="24193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,</a:t>
            </a:r>
            <a:endParaRPr lang="en-US" sz="1050" dirty="0"/>
          </a:p>
        </p:txBody>
      </p:sp>
      <p:sp>
        <p:nvSpPr>
          <p:cNvPr id="71" name="Text 48"/>
          <p:cNvSpPr/>
          <p:nvPr/>
        </p:nvSpPr>
        <p:spPr>
          <a:xfrm>
            <a:off x="5357515" y="2419350"/>
            <a:ext cx="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
</a:t>
            </a:r>
            <a:endParaRPr lang="en-US" sz="1050" dirty="0"/>
          </a:p>
        </p:txBody>
      </p:sp>
      <p:sp>
        <p:nvSpPr>
          <p:cNvPr id="72" name="Text 49"/>
          <p:cNvSpPr/>
          <p:nvPr/>
        </p:nvSpPr>
        <p:spPr>
          <a:xfrm>
            <a:off x="3276600" y="2609850"/>
            <a:ext cx="1152465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994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"guestCount"</a:t>
            </a:r>
            <a:endParaRPr lang="en-US" sz="1050" dirty="0"/>
          </a:p>
        </p:txBody>
      </p:sp>
      <p:sp>
        <p:nvSpPr>
          <p:cNvPr id="73" name="Text 50"/>
          <p:cNvSpPr/>
          <p:nvPr/>
        </p:nvSpPr>
        <p:spPr>
          <a:xfrm>
            <a:off x="4236988" y="26098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</a:t>
            </a:r>
            <a:endParaRPr lang="en-US" sz="1050" dirty="0"/>
          </a:p>
        </p:txBody>
      </p:sp>
      <p:sp>
        <p:nvSpPr>
          <p:cNvPr id="74" name="Text 51"/>
          <p:cNvSpPr/>
          <p:nvPr/>
        </p:nvSpPr>
        <p:spPr>
          <a:xfrm>
            <a:off x="4397127" y="2609850"/>
            <a:ext cx="28825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44444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150</a:t>
            </a:r>
            <a:endParaRPr lang="en-US" sz="1050" dirty="0"/>
          </a:p>
        </p:txBody>
      </p:sp>
      <p:sp>
        <p:nvSpPr>
          <p:cNvPr id="75" name="Text 52"/>
          <p:cNvSpPr/>
          <p:nvPr/>
        </p:nvSpPr>
        <p:spPr>
          <a:xfrm>
            <a:off x="4637336" y="2609850"/>
            <a:ext cx="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
</a:t>
            </a:r>
            <a:endParaRPr lang="en-US" sz="1050" dirty="0"/>
          </a:p>
        </p:txBody>
      </p:sp>
      <p:sp>
        <p:nvSpPr>
          <p:cNvPr id="76" name="Text 53"/>
          <p:cNvSpPr/>
          <p:nvPr/>
        </p:nvSpPr>
        <p:spPr>
          <a:xfrm>
            <a:off x="3276600" y="28003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}</a:t>
            </a:r>
            <a:endParaRPr lang="en-US" sz="1050" dirty="0"/>
          </a:p>
        </p:txBody>
      </p:sp>
      <p:sp>
        <p:nvSpPr>
          <p:cNvPr id="77" name="Text 54"/>
          <p:cNvSpPr/>
          <p:nvPr/>
        </p:nvSpPr>
        <p:spPr>
          <a:xfrm>
            <a:off x="6553200" y="990600"/>
            <a:ext cx="122658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POST /tasks</a:t>
            </a:r>
            <a:endParaRPr lang="en-US" sz="1200" dirty="0"/>
          </a:p>
        </p:txBody>
      </p:sp>
      <p:sp>
        <p:nvSpPr>
          <p:cNvPr id="78" name="Text 55"/>
          <p:cNvSpPr/>
          <p:nvPr/>
        </p:nvSpPr>
        <p:spPr>
          <a:xfrm>
            <a:off x="10714881" y="1009650"/>
            <a:ext cx="122390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Assign Task API</a:t>
            </a:r>
            <a:endParaRPr lang="en-US" sz="1050" dirty="0"/>
          </a:p>
        </p:txBody>
      </p:sp>
      <p:sp>
        <p:nvSpPr>
          <p:cNvPr id="79" name="Text 56"/>
          <p:cNvSpPr/>
          <p:nvPr/>
        </p:nvSpPr>
        <p:spPr>
          <a:xfrm>
            <a:off x="6286500" y="1333500"/>
            <a:ext cx="32461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Request Body (JSON)</a:t>
            </a:r>
            <a:endParaRPr lang="en-US" sz="1050" dirty="0"/>
          </a:p>
        </p:txBody>
      </p:sp>
      <p:sp>
        <p:nvSpPr>
          <p:cNvPr id="80" name="Text 57"/>
          <p:cNvSpPr/>
          <p:nvPr/>
        </p:nvSpPr>
        <p:spPr>
          <a:xfrm>
            <a:off x="6362700" y="16573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{</a:t>
            </a:r>
            <a:endParaRPr lang="en-US" sz="1050" dirty="0"/>
          </a:p>
        </p:txBody>
      </p:sp>
      <p:sp>
        <p:nvSpPr>
          <p:cNvPr id="81" name="Text 58"/>
          <p:cNvSpPr/>
          <p:nvPr/>
        </p:nvSpPr>
        <p:spPr>
          <a:xfrm>
            <a:off x="6442770" y="1657350"/>
            <a:ext cx="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
</a:t>
            </a:r>
            <a:endParaRPr lang="en-US" sz="1050" dirty="0"/>
          </a:p>
        </p:txBody>
      </p:sp>
      <p:sp>
        <p:nvSpPr>
          <p:cNvPr id="82" name="Text 59"/>
          <p:cNvSpPr/>
          <p:nvPr/>
        </p:nvSpPr>
        <p:spPr>
          <a:xfrm>
            <a:off x="6362700" y="1847850"/>
            <a:ext cx="864394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994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"eventId"</a:t>
            </a:r>
            <a:endParaRPr lang="en-US" sz="1050" dirty="0"/>
          </a:p>
        </p:txBody>
      </p:sp>
      <p:sp>
        <p:nvSpPr>
          <p:cNvPr id="83" name="Text 60"/>
          <p:cNvSpPr/>
          <p:nvPr/>
        </p:nvSpPr>
        <p:spPr>
          <a:xfrm>
            <a:off x="7083028" y="18478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</a:t>
            </a:r>
            <a:endParaRPr lang="en-US" sz="1050" dirty="0"/>
          </a:p>
        </p:txBody>
      </p:sp>
      <p:sp>
        <p:nvSpPr>
          <p:cNvPr id="84" name="Text 61"/>
          <p:cNvSpPr/>
          <p:nvPr/>
        </p:nvSpPr>
        <p:spPr>
          <a:xfrm>
            <a:off x="7243167" y="1847850"/>
            <a:ext cx="28825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44444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123</a:t>
            </a:r>
            <a:endParaRPr lang="en-US" sz="1050" dirty="0"/>
          </a:p>
        </p:txBody>
      </p:sp>
      <p:sp>
        <p:nvSpPr>
          <p:cNvPr id="85" name="Text 62"/>
          <p:cNvSpPr/>
          <p:nvPr/>
        </p:nvSpPr>
        <p:spPr>
          <a:xfrm>
            <a:off x="7483376" y="18478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,</a:t>
            </a:r>
            <a:endParaRPr lang="en-US" sz="1050" dirty="0"/>
          </a:p>
        </p:txBody>
      </p:sp>
      <p:sp>
        <p:nvSpPr>
          <p:cNvPr id="86" name="Text 63"/>
          <p:cNvSpPr/>
          <p:nvPr/>
        </p:nvSpPr>
        <p:spPr>
          <a:xfrm>
            <a:off x="7563445" y="1847850"/>
            <a:ext cx="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
</a:t>
            </a:r>
            <a:endParaRPr lang="en-US" sz="1050" dirty="0"/>
          </a:p>
        </p:txBody>
      </p:sp>
      <p:sp>
        <p:nvSpPr>
          <p:cNvPr id="87" name="Text 64"/>
          <p:cNvSpPr/>
          <p:nvPr/>
        </p:nvSpPr>
        <p:spPr>
          <a:xfrm>
            <a:off x="6362700" y="2038350"/>
            <a:ext cx="76831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994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"teamId"</a:t>
            </a:r>
            <a:endParaRPr lang="en-US" sz="1050" dirty="0"/>
          </a:p>
        </p:txBody>
      </p:sp>
      <p:sp>
        <p:nvSpPr>
          <p:cNvPr id="88" name="Text 65"/>
          <p:cNvSpPr/>
          <p:nvPr/>
        </p:nvSpPr>
        <p:spPr>
          <a:xfrm>
            <a:off x="7002959" y="20383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</a:t>
            </a:r>
            <a:endParaRPr lang="en-US" sz="1050" dirty="0"/>
          </a:p>
        </p:txBody>
      </p:sp>
      <p:sp>
        <p:nvSpPr>
          <p:cNvPr id="89" name="Text 66"/>
          <p:cNvSpPr/>
          <p:nvPr/>
        </p:nvSpPr>
        <p:spPr>
          <a:xfrm>
            <a:off x="7163098" y="2038350"/>
            <a:ext cx="28825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44444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456</a:t>
            </a:r>
            <a:endParaRPr lang="en-US" sz="1050" dirty="0"/>
          </a:p>
        </p:txBody>
      </p:sp>
      <p:sp>
        <p:nvSpPr>
          <p:cNvPr id="90" name="Text 67"/>
          <p:cNvSpPr/>
          <p:nvPr/>
        </p:nvSpPr>
        <p:spPr>
          <a:xfrm>
            <a:off x="7403306" y="20383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,</a:t>
            </a:r>
            <a:endParaRPr lang="en-US" sz="1050" dirty="0"/>
          </a:p>
        </p:txBody>
      </p:sp>
      <p:sp>
        <p:nvSpPr>
          <p:cNvPr id="91" name="Text 68"/>
          <p:cNvSpPr/>
          <p:nvPr/>
        </p:nvSpPr>
        <p:spPr>
          <a:xfrm>
            <a:off x="7483376" y="2038350"/>
            <a:ext cx="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
</a:t>
            </a:r>
            <a:endParaRPr lang="en-US" sz="1050" dirty="0"/>
          </a:p>
        </p:txBody>
      </p:sp>
      <p:sp>
        <p:nvSpPr>
          <p:cNvPr id="92" name="Text 69"/>
          <p:cNvSpPr/>
          <p:nvPr/>
        </p:nvSpPr>
        <p:spPr>
          <a:xfrm>
            <a:off x="6362700" y="2228850"/>
            <a:ext cx="960299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994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"taskName"</a:t>
            </a:r>
            <a:endParaRPr lang="en-US" sz="1050" dirty="0"/>
          </a:p>
        </p:txBody>
      </p:sp>
      <p:sp>
        <p:nvSpPr>
          <p:cNvPr id="93" name="Text 70"/>
          <p:cNvSpPr/>
          <p:nvPr/>
        </p:nvSpPr>
        <p:spPr>
          <a:xfrm>
            <a:off x="7162949" y="22288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</a:t>
            </a:r>
            <a:endParaRPr lang="en-US" sz="1050" dirty="0"/>
          </a:p>
        </p:txBody>
      </p:sp>
      <p:sp>
        <p:nvSpPr>
          <p:cNvPr id="94" name="Text 71"/>
          <p:cNvSpPr/>
          <p:nvPr/>
        </p:nvSpPr>
        <p:spPr>
          <a:xfrm>
            <a:off x="7323088" y="2228850"/>
            <a:ext cx="2000696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A67C5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"Catering for wedding"</a:t>
            </a:r>
            <a:endParaRPr lang="en-US" sz="1050" dirty="0"/>
          </a:p>
        </p:txBody>
      </p:sp>
      <p:sp>
        <p:nvSpPr>
          <p:cNvPr id="95" name="Text 72"/>
          <p:cNvSpPr/>
          <p:nvPr/>
        </p:nvSpPr>
        <p:spPr>
          <a:xfrm>
            <a:off x="7002959" y="24193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,</a:t>
            </a:r>
            <a:endParaRPr lang="en-US" sz="1050" dirty="0"/>
          </a:p>
        </p:txBody>
      </p:sp>
      <p:sp>
        <p:nvSpPr>
          <p:cNvPr id="96" name="Text 73"/>
          <p:cNvSpPr/>
          <p:nvPr/>
        </p:nvSpPr>
        <p:spPr>
          <a:xfrm>
            <a:off x="7083028" y="2419350"/>
            <a:ext cx="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
</a:t>
            </a:r>
            <a:endParaRPr lang="en-US" sz="1050" dirty="0"/>
          </a:p>
        </p:txBody>
      </p:sp>
      <p:sp>
        <p:nvSpPr>
          <p:cNvPr id="97" name="Text 74"/>
          <p:cNvSpPr/>
          <p:nvPr/>
        </p:nvSpPr>
        <p:spPr>
          <a:xfrm>
            <a:off x="6362700" y="2609850"/>
            <a:ext cx="864394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994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"dueDate"</a:t>
            </a:r>
            <a:endParaRPr lang="en-US" sz="1050" dirty="0"/>
          </a:p>
        </p:txBody>
      </p:sp>
      <p:sp>
        <p:nvSpPr>
          <p:cNvPr id="98" name="Text 75"/>
          <p:cNvSpPr/>
          <p:nvPr/>
        </p:nvSpPr>
        <p:spPr>
          <a:xfrm>
            <a:off x="7083028" y="26098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</a:t>
            </a:r>
            <a:endParaRPr lang="en-US" sz="1050" dirty="0"/>
          </a:p>
        </p:txBody>
      </p:sp>
      <p:sp>
        <p:nvSpPr>
          <p:cNvPr id="99" name="Text 76"/>
          <p:cNvSpPr/>
          <p:nvPr/>
        </p:nvSpPr>
        <p:spPr>
          <a:xfrm>
            <a:off x="7243167" y="2609850"/>
            <a:ext cx="1152465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A67C5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"2023-12-20"</a:t>
            </a:r>
            <a:endParaRPr lang="en-US" sz="1050" dirty="0"/>
          </a:p>
        </p:txBody>
      </p:sp>
      <p:sp>
        <p:nvSpPr>
          <p:cNvPr id="100" name="Text 77"/>
          <p:cNvSpPr/>
          <p:nvPr/>
        </p:nvSpPr>
        <p:spPr>
          <a:xfrm>
            <a:off x="8203555" y="2609850"/>
            <a:ext cx="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
</a:t>
            </a:r>
            <a:endParaRPr lang="en-US" sz="1050" dirty="0"/>
          </a:p>
        </p:txBody>
      </p:sp>
      <p:sp>
        <p:nvSpPr>
          <p:cNvPr id="101" name="Text 78"/>
          <p:cNvSpPr/>
          <p:nvPr/>
        </p:nvSpPr>
        <p:spPr>
          <a:xfrm>
            <a:off x="6362700" y="28003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}</a:t>
            </a:r>
            <a:endParaRPr lang="en-US" sz="1050" dirty="0"/>
          </a:p>
        </p:txBody>
      </p:sp>
      <p:sp>
        <p:nvSpPr>
          <p:cNvPr id="102" name="Text 79"/>
          <p:cNvSpPr/>
          <p:nvPr/>
        </p:nvSpPr>
        <p:spPr>
          <a:xfrm>
            <a:off x="9067800" y="1333500"/>
            <a:ext cx="27051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Response</a:t>
            </a:r>
            <a:endParaRPr lang="en-US" sz="1050" dirty="0"/>
          </a:p>
        </p:txBody>
      </p:sp>
      <p:sp>
        <p:nvSpPr>
          <p:cNvPr id="103" name="Text 80"/>
          <p:cNvSpPr/>
          <p:nvPr/>
        </p:nvSpPr>
        <p:spPr>
          <a:xfrm>
            <a:off x="9144000" y="16573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{</a:t>
            </a:r>
            <a:endParaRPr lang="en-US" sz="1050" dirty="0"/>
          </a:p>
        </p:txBody>
      </p:sp>
      <p:sp>
        <p:nvSpPr>
          <p:cNvPr id="104" name="Text 81"/>
          <p:cNvSpPr/>
          <p:nvPr/>
        </p:nvSpPr>
        <p:spPr>
          <a:xfrm>
            <a:off x="9224070" y="1657350"/>
            <a:ext cx="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
</a:t>
            </a:r>
            <a:endParaRPr lang="en-US" sz="1050" dirty="0"/>
          </a:p>
        </p:txBody>
      </p:sp>
      <p:sp>
        <p:nvSpPr>
          <p:cNvPr id="105" name="Text 82"/>
          <p:cNvSpPr/>
          <p:nvPr/>
        </p:nvSpPr>
        <p:spPr>
          <a:xfrm>
            <a:off x="9144000" y="1847850"/>
            <a:ext cx="384155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994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"id"</a:t>
            </a:r>
            <a:endParaRPr lang="en-US" sz="1050" dirty="0"/>
          </a:p>
        </p:txBody>
      </p:sp>
      <p:sp>
        <p:nvSpPr>
          <p:cNvPr id="106" name="Text 83"/>
          <p:cNvSpPr/>
          <p:nvPr/>
        </p:nvSpPr>
        <p:spPr>
          <a:xfrm>
            <a:off x="9464129" y="18478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</a:t>
            </a:r>
            <a:endParaRPr lang="en-US" sz="1050" dirty="0"/>
          </a:p>
        </p:txBody>
      </p:sp>
      <p:sp>
        <p:nvSpPr>
          <p:cNvPr id="107" name="Text 84"/>
          <p:cNvSpPr/>
          <p:nvPr/>
        </p:nvSpPr>
        <p:spPr>
          <a:xfrm>
            <a:off x="9624268" y="1847850"/>
            <a:ext cx="28825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44444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789</a:t>
            </a:r>
            <a:endParaRPr lang="en-US" sz="1050" dirty="0"/>
          </a:p>
        </p:txBody>
      </p:sp>
      <p:sp>
        <p:nvSpPr>
          <p:cNvPr id="108" name="Text 85"/>
          <p:cNvSpPr/>
          <p:nvPr/>
        </p:nvSpPr>
        <p:spPr>
          <a:xfrm>
            <a:off x="9864477" y="18478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,</a:t>
            </a:r>
            <a:endParaRPr lang="en-US" sz="1050" dirty="0"/>
          </a:p>
        </p:txBody>
      </p:sp>
      <p:sp>
        <p:nvSpPr>
          <p:cNvPr id="109" name="Text 86"/>
          <p:cNvSpPr/>
          <p:nvPr/>
        </p:nvSpPr>
        <p:spPr>
          <a:xfrm>
            <a:off x="9944546" y="1847850"/>
            <a:ext cx="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
</a:t>
            </a:r>
            <a:endParaRPr lang="en-US" sz="1050" dirty="0"/>
          </a:p>
        </p:txBody>
      </p:sp>
      <p:sp>
        <p:nvSpPr>
          <p:cNvPr id="110" name="Text 87"/>
          <p:cNvSpPr/>
          <p:nvPr/>
        </p:nvSpPr>
        <p:spPr>
          <a:xfrm>
            <a:off x="9144000" y="2038350"/>
            <a:ext cx="864394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994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"eventId"</a:t>
            </a:r>
            <a:endParaRPr lang="en-US" sz="1050" dirty="0"/>
          </a:p>
        </p:txBody>
      </p:sp>
      <p:sp>
        <p:nvSpPr>
          <p:cNvPr id="111" name="Text 88"/>
          <p:cNvSpPr/>
          <p:nvPr/>
        </p:nvSpPr>
        <p:spPr>
          <a:xfrm>
            <a:off x="9864328" y="20383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</a:t>
            </a:r>
            <a:endParaRPr lang="en-US" sz="1050" dirty="0"/>
          </a:p>
        </p:txBody>
      </p:sp>
      <p:sp>
        <p:nvSpPr>
          <p:cNvPr id="112" name="Text 89"/>
          <p:cNvSpPr/>
          <p:nvPr/>
        </p:nvSpPr>
        <p:spPr>
          <a:xfrm>
            <a:off x="10024467" y="2038350"/>
            <a:ext cx="28825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44444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123</a:t>
            </a:r>
            <a:endParaRPr lang="en-US" sz="1050" dirty="0"/>
          </a:p>
        </p:txBody>
      </p:sp>
      <p:sp>
        <p:nvSpPr>
          <p:cNvPr id="113" name="Text 90"/>
          <p:cNvSpPr/>
          <p:nvPr/>
        </p:nvSpPr>
        <p:spPr>
          <a:xfrm>
            <a:off x="10264676" y="20383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,</a:t>
            </a:r>
            <a:endParaRPr lang="en-US" sz="1050" dirty="0"/>
          </a:p>
        </p:txBody>
      </p:sp>
      <p:sp>
        <p:nvSpPr>
          <p:cNvPr id="114" name="Text 91"/>
          <p:cNvSpPr/>
          <p:nvPr/>
        </p:nvSpPr>
        <p:spPr>
          <a:xfrm>
            <a:off x="10344745" y="2038350"/>
            <a:ext cx="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
</a:t>
            </a:r>
            <a:endParaRPr lang="en-US" sz="1050" dirty="0"/>
          </a:p>
        </p:txBody>
      </p:sp>
      <p:sp>
        <p:nvSpPr>
          <p:cNvPr id="115" name="Text 92"/>
          <p:cNvSpPr/>
          <p:nvPr/>
        </p:nvSpPr>
        <p:spPr>
          <a:xfrm>
            <a:off x="9144000" y="2228850"/>
            <a:ext cx="76831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994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"teamId"</a:t>
            </a:r>
            <a:endParaRPr lang="en-US" sz="1050" dirty="0"/>
          </a:p>
        </p:txBody>
      </p:sp>
      <p:sp>
        <p:nvSpPr>
          <p:cNvPr id="116" name="Text 93"/>
          <p:cNvSpPr/>
          <p:nvPr/>
        </p:nvSpPr>
        <p:spPr>
          <a:xfrm>
            <a:off x="9784259" y="22288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</a:t>
            </a:r>
            <a:endParaRPr lang="en-US" sz="1050" dirty="0"/>
          </a:p>
        </p:txBody>
      </p:sp>
      <p:sp>
        <p:nvSpPr>
          <p:cNvPr id="117" name="Text 94"/>
          <p:cNvSpPr/>
          <p:nvPr/>
        </p:nvSpPr>
        <p:spPr>
          <a:xfrm>
            <a:off x="9944398" y="2228850"/>
            <a:ext cx="28825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44444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456</a:t>
            </a:r>
            <a:endParaRPr lang="en-US" sz="1050" dirty="0"/>
          </a:p>
        </p:txBody>
      </p:sp>
      <p:sp>
        <p:nvSpPr>
          <p:cNvPr id="118" name="Text 95"/>
          <p:cNvSpPr/>
          <p:nvPr/>
        </p:nvSpPr>
        <p:spPr>
          <a:xfrm>
            <a:off x="10184606" y="22288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,</a:t>
            </a:r>
            <a:endParaRPr lang="en-US" sz="1050" dirty="0"/>
          </a:p>
        </p:txBody>
      </p:sp>
      <p:sp>
        <p:nvSpPr>
          <p:cNvPr id="119" name="Text 96"/>
          <p:cNvSpPr/>
          <p:nvPr/>
        </p:nvSpPr>
        <p:spPr>
          <a:xfrm>
            <a:off x="10264676" y="2228850"/>
            <a:ext cx="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
</a:t>
            </a:r>
            <a:endParaRPr lang="en-US" sz="1050" dirty="0"/>
          </a:p>
        </p:txBody>
      </p:sp>
      <p:sp>
        <p:nvSpPr>
          <p:cNvPr id="120" name="Text 97"/>
          <p:cNvSpPr/>
          <p:nvPr/>
        </p:nvSpPr>
        <p:spPr>
          <a:xfrm>
            <a:off x="9144000" y="2419350"/>
            <a:ext cx="960299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994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"taskName"</a:t>
            </a:r>
            <a:endParaRPr lang="en-US" sz="1050" dirty="0"/>
          </a:p>
        </p:txBody>
      </p:sp>
      <p:sp>
        <p:nvSpPr>
          <p:cNvPr id="121" name="Text 98"/>
          <p:cNvSpPr/>
          <p:nvPr/>
        </p:nvSpPr>
        <p:spPr>
          <a:xfrm>
            <a:off x="9944249" y="24193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</a:t>
            </a:r>
            <a:endParaRPr lang="en-US" sz="1050" dirty="0"/>
          </a:p>
        </p:txBody>
      </p:sp>
      <p:sp>
        <p:nvSpPr>
          <p:cNvPr id="122" name="Text 99"/>
          <p:cNvSpPr/>
          <p:nvPr/>
        </p:nvSpPr>
        <p:spPr>
          <a:xfrm>
            <a:off x="10104388" y="2419350"/>
            <a:ext cx="2000696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A67C5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"Catering for wedding"</a:t>
            </a:r>
            <a:endParaRPr lang="en-US" sz="1050" dirty="0"/>
          </a:p>
        </p:txBody>
      </p:sp>
      <p:sp>
        <p:nvSpPr>
          <p:cNvPr id="123" name="Text 100"/>
          <p:cNvSpPr/>
          <p:nvPr/>
        </p:nvSpPr>
        <p:spPr>
          <a:xfrm>
            <a:off x="9784259" y="26098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,</a:t>
            </a:r>
            <a:endParaRPr lang="en-US" sz="1050" dirty="0"/>
          </a:p>
        </p:txBody>
      </p:sp>
      <p:sp>
        <p:nvSpPr>
          <p:cNvPr id="124" name="Text 101"/>
          <p:cNvSpPr/>
          <p:nvPr/>
        </p:nvSpPr>
        <p:spPr>
          <a:xfrm>
            <a:off x="9864328" y="2609850"/>
            <a:ext cx="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
</a:t>
            </a:r>
            <a:endParaRPr lang="en-US" sz="1050" dirty="0"/>
          </a:p>
        </p:txBody>
      </p:sp>
      <p:sp>
        <p:nvSpPr>
          <p:cNvPr id="125" name="Text 102"/>
          <p:cNvSpPr/>
          <p:nvPr/>
        </p:nvSpPr>
        <p:spPr>
          <a:xfrm>
            <a:off x="9144000" y="2800350"/>
            <a:ext cx="76831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994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"status"</a:t>
            </a:r>
            <a:endParaRPr lang="en-US" sz="1050" dirty="0"/>
          </a:p>
        </p:txBody>
      </p:sp>
      <p:sp>
        <p:nvSpPr>
          <p:cNvPr id="126" name="Text 103"/>
          <p:cNvSpPr/>
          <p:nvPr/>
        </p:nvSpPr>
        <p:spPr>
          <a:xfrm>
            <a:off x="9784259" y="28003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</a:t>
            </a:r>
            <a:endParaRPr lang="en-US" sz="1050" dirty="0"/>
          </a:p>
        </p:txBody>
      </p:sp>
      <p:sp>
        <p:nvSpPr>
          <p:cNvPr id="127" name="Text 104"/>
          <p:cNvSpPr/>
          <p:nvPr/>
        </p:nvSpPr>
        <p:spPr>
          <a:xfrm>
            <a:off x="9944398" y="2800350"/>
            <a:ext cx="864394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A67C5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"PENDING"</a:t>
            </a:r>
            <a:endParaRPr lang="en-US" sz="1050" dirty="0"/>
          </a:p>
        </p:txBody>
      </p:sp>
      <p:sp>
        <p:nvSpPr>
          <p:cNvPr id="128" name="Text 105"/>
          <p:cNvSpPr/>
          <p:nvPr/>
        </p:nvSpPr>
        <p:spPr>
          <a:xfrm>
            <a:off x="10664726" y="2800350"/>
            <a:ext cx="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
</a:t>
            </a:r>
            <a:endParaRPr lang="en-US" sz="1050" dirty="0"/>
          </a:p>
        </p:txBody>
      </p:sp>
      <p:sp>
        <p:nvSpPr>
          <p:cNvPr id="129" name="Text 106"/>
          <p:cNvSpPr/>
          <p:nvPr/>
        </p:nvSpPr>
        <p:spPr>
          <a:xfrm>
            <a:off x="9144000" y="29908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}</a:t>
            </a:r>
            <a:endParaRPr lang="en-US" sz="1050" dirty="0"/>
          </a:p>
        </p:txBody>
      </p:sp>
      <p:sp>
        <p:nvSpPr>
          <p:cNvPr id="130" name="Text 107"/>
          <p:cNvSpPr/>
          <p:nvPr/>
        </p:nvSpPr>
        <p:spPr>
          <a:xfrm>
            <a:off x="685800" y="3543300"/>
            <a:ext cx="160877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PUT /tasks/{id}/status</a:t>
            </a:r>
            <a:endParaRPr lang="en-US" sz="1200" dirty="0"/>
          </a:p>
        </p:txBody>
      </p:sp>
      <p:sp>
        <p:nvSpPr>
          <p:cNvPr id="131" name="Text 108"/>
          <p:cNvSpPr/>
          <p:nvPr/>
        </p:nvSpPr>
        <p:spPr>
          <a:xfrm>
            <a:off x="4333577" y="3562350"/>
            <a:ext cx="184058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Update Task Status API</a:t>
            </a:r>
            <a:endParaRPr lang="en-US" sz="1050" dirty="0"/>
          </a:p>
        </p:txBody>
      </p:sp>
      <p:sp>
        <p:nvSpPr>
          <p:cNvPr id="132" name="Text 109"/>
          <p:cNvSpPr/>
          <p:nvPr/>
        </p:nvSpPr>
        <p:spPr>
          <a:xfrm>
            <a:off x="419100" y="3886200"/>
            <a:ext cx="32461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Request Body (JSON)</a:t>
            </a:r>
            <a:endParaRPr lang="en-US" sz="1050" dirty="0"/>
          </a:p>
        </p:txBody>
      </p:sp>
      <p:sp>
        <p:nvSpPr>
          <p:cNvPr id="133" name="Text 110"/>
          <p:cNvSpPr/>
          <p:nvPr/>
        </p:nvSpPr>
        <p:spPr>
          <a:xfrm>
            <a:off x="495300" y="42100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{</a:t>
            </a:r>
            <a:endParaRPr lang="en-US" sz="1050" dirty="0"/>
          </a:p>
        </p:txBody>
      </p:sp>
      <p:sp>
        <p:nvSpPr>
          <p:cNvPr id="134" name="Text 111"/>
          <p:cNvSpPr/>
          <p:nvPr/>
        </p:nvSpPr>
        <p:spPr>
          <a:xfrm>
            <a:off x="575370" y="4210050"/>
            <a:ext cx="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
</a:t>
            </a:r>
            <a:endParaRPr lang="en-US" sz="1050" dirty="0"/>
          </a:p>
        </p:txBody>
      </p:sp>
      <p:sp>
        <p:nvSpPr>
          <p:cNvPr id="135" name="Text 112"/>
          <p:cNvSpPr/>
          <p:nvPr/>
        </p:nvSpPr>
        <p:spPr>
          <a:xfrm>
            <a:off x="495300" y="4400550"/>
            <a:ext cx="76831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994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"status"</a:t>
            </a:r>
            <a:endParaRPr lang="en-US" sz="1050" dirty="0"/>
          </a:p>
        </p:txBody>
      </p:sp>
      <p:sp>
        <p:nvSpPr>
          <p:cNvPr id="136" name="Text 113"/>
          <p:cNvSpPr/>
          <p:nvPr/>
        </p:nvSpPr>
        <p:spPr>
          <a:xfrm>
            <a:off x="1135559" y="44005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</a:t>
            </a:r>
            <a:endParaRPr lang="en-US" sz="1050" dirty="0"/>
          </a:p>
        </p:txBody>
      </p:sp>
      <p:sp>
        <p:nvSpPr>
          <p:cNvPr id="137" name="Text 114"/>
          <p:cNvSpPr/>
          <p:nvPr/>
        </p:nvSpPr>
        <p:spPr>
          <a:xfrm>
            <a:off x="1295698" y="4400550"/>
            <a:ext cx="124837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A67C5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"IN_PROGRESS"</a:t>
            </a:r>
            <a:endParaRPr lang="en-US" sz="1050" dirty="0"/>
          </a:p>
        </p:txBody>
      </p:sp>
      <p:sp>
        <p:nvSpPr>
          <p:cNvPr id="138" name="Text 115"/>
          <p:cNvSpPr/>
          <p:nvPr/>
        </p:nvSpPr>
        <p:spPr>
          <a:xfrm>
            <a:off x="2336006" y="4400550"/>
            <a:ext cx="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
</a:t>
            </a:r>
            <a:endParaRPr lang="en-US" sz="1050" dirty="0"/>
          </a:p>
        </p:txBody>
      </p:sp>
      <p:sp>
        <p:nvSpPr>
          <p:cNvPr id="139" name="Text 116"/>
          <p:cNvSpPr/>
          <p:nvPr/>
        </p:nvSpPr>
        <p:spPr>
          <a:xfrm>
            <a:off x="495300" y="45910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}</a:t>
            </a:r>
            <a:endParaRPr lang="en-US" sz="1050" dirty="0"/>
          </a:p>
        </p:txBody>
      </p:sp>
      <p:sp>
        <p:nvSpPr>
          <p:cNvPr id="140" name="Text 117"/>
          <p:cNvSpPr/>
          <p:nvPr/>
        </p:nvSpPr>
        <p:spPr>
          <a:xfrm>
            <a:off x="3200400" y="3886200"/>
            <a:ext cx="27051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Response</a:t>
            </a:r>
            <a:endParaRPr lang="en-US" sz="1050" dirty="0"/>
          </a:p>
        </p:txBody>
      </p:sp>
      <p:sp>
        <p:nvSpPr>
          <p:cNvPr id="141" name="Text 118"/>
          <p:cNvSpPr/>
          <p:nvPr/>
        </p:nvSpPr>
        <p:spPr>
          <a:xfrm>
            <a:off x="3276600" y="42100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{</a:t>
            </a:r>
            <a:endParaRPr lang="en-US" sz="1050" dirty="0"/>
          </a:p>
        </p:txBody>
      </p:sp>
      <p:sp>
        <p:nvSpPr>
          <p:cNvPr id="142" name="Text 119"/>
          <p:cNvSpPr/>
          <p:nvPr/>
        </p:nvSpPr>
        <p:spPr>
          <a:xfrm>
            <a:off x="3356670" y="4210050"/>
            <a:ext cx="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
</a:t>
            </a:r>
            <a:endParaRPr lang="en-US" sz="1050" dirty="0"/>
          </a:p>
        </p:txBody>
      </p:sp>
      <p:sp>
        <p:nvSpPr>
          <p:cNvPr id="143" name="Text 120"/>
          <p:cNvSpPr/>
          <p:nvPr/>
        </p:nvSpPr>
        <p:spPr>
          <a:xfrm>
            <a:off x="3276600" y="4400550"/>
            <a:ext cx="384155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994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"id"</a:t>
            </a:r>
            <a:endParaRPr lang="en-US" sz="1050" dirty="0"/>
          </a:p>
        </p:txBody>
      </p:sp>
      <p:sp>
        <p:nvSpPr>
          <p:cNvPr id="144" name="Text 121"/>
          <p:cNvSpPr/>
          <p:nvPr/>
        </p:nvSpPr>
        <p:spPr>
          <a:xfrm>
            <a:off x="3596729" y="44005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</a:t>
            </a:r>
            <a:endParaRPr lang="en-US" sz="1050" dirty="0"/>
          </a:p>
        </p:txBody>
      </p:sp>
      <p:sp>
        <p:nvSpPr>
          <p:cNvPr id="145" name="Text 122"/>
          <p:cNvSpPr/>
          <p:nvPr/>
        </p:nvSpPr>
        <p:spPr>
          <a:xfrm>
            <a:off x="3756868" y="4400550"/>
            <a:ext cx="28825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44444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789</a:t>
            </a:r>
            <a:endParaRPr lang="en-US" sz="1050" dirty="0"/>
          </a:p>
        </p:txBody>
      </p:sp>
      <p:sp>
        <p:nvSpPr>
          <p:cNvPr id="146" name="Text 123"/>
          <p:cNvSpPr/>
          <p:nvPr/>
        </p:nvSpPr>
        <p:spPr>
          <a:xfrm>
            <a:off x="3997077" y="44005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,</a:t>
            </a:r>
            <a:endParaRPr lang="en-US" sz="1050" dirty="0"/>
          </a:p>
        </p:txBody>
      </p:sp>
      <p:sp>
        <p:nvSpPr>
          <p:cNvPr id="147" name="Text 124"/>
          <p:cNvSpPr/>
          <p:nvPr/>
        </p:nvSpPr>
        <p:spPr>
          <a:xfrm>
            <a:off x="4077146" y="4400550"/>
            <a:ext cx="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
</a:t>
            </a:r>
            <a:endParaRPr lang="en-US" sz="1050" dirty="0"/>
          </a:p>
        </p:txBody>
      </p:sp>
      <p:sp>
        <p:nvSpPr>
          <p:cNvPr id="148" name="Text 125"/>
          <p:cNvSpPr/>
          <p:nvPr/>
        </p:nvSpPr>
        <p:spPr>
          <a:xfrm>
            <a:off x="3276600" y="4591050"/>
            <a:ext cx="864394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994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"eventId"</a:t>
            </a:r>
            <a:endParaRPr lang="en-US" sz="1050" dirty="0"/>
          </a:p>
        </p:txBody>
      </p:sp>
      <p:sp>
        <p:nvSpPr>
          <p:cNvPr id="149" name="Text 126"/>
          <p:cNvSpPr/>
          <p:nvPr/>
        </p:nvSpPr>
        <p:spPr>
          <a:xfrm>
            <a:off x="3996928" y="45910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</a:t>
            </a:r>
            <a:endParaRPr lang="en-US" sz="1050" dirty="0"/>
          </a:p>
        </p:txBody>
      </p:sp>
      <p:sp>
        <p:nvSpPr>
          <p:cNvPr id="150" name="Text 127"/>
          <p:cNvSpPr/>
          <p:nvPr/>
        </p:nvSpPr>
        <p:spPr>
          <a:xfrm>
            <a:off x="4157067" y="4591050"/>
            <a:ext cx="28825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44444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123</a:t>
            </a:r>
            <a:endParaRPr lang="en-US" sz="1050" dirty="0"/>
          </a:p>
        </p:txBody>
      </p:sp>
      <p:sp>
        <p:nvSpPr>
          <p:cNvPr id="151" name="Text 128"/>
          <p:cNvSpPr/>
          <p:nvPr/>
        </p:nvSpPr>
        <p:spPr>
          <a:xfrm>
            <a:off x="4397276" y="45910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,</a:t>
            </a:r>
            <a:endParaRPr lang="en-US" sz="1050" dirty="0"/>
          </a:p>
        </p:txBody>
      </p:sp>
      <p:sp>
        <p:nvSpPr>
          <p:cNvPr id="152" name="Text 129"/>
          <p:cNvSpPr/>
          <p:nvPr/>
        </p:nvSpPr>
        <p:spPr>
          <a:xfrm>
            <a:off x="4477345" y="4591050"/>
            <a:ext cx="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
</a:t>
            </a:r>
            <a:endParaRPr lang="en-US" sz="1050" dirty="0"/>
          </a:p>
        </p:txBody>
      </p:sp>
      <p:sp>
        <p:nvSpPr>
          <p:cNvPr id="153" name="Text 130"/>
          <p:cNvSpPr/>
          <p:nvPr/>
        </p:nvSpPr>
        <p:spPr>
          <a:xfrm>
            <a:off x="3276600" y="4781550"/>
            <a:ext cx="76831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994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"teamId"</a:t>
            </a:r>
            <a:endParaRPr lang="en-US" sz="1050" dirty="0"/>
          </a:p>
        </p:txBody>
      </p:sp>
      <p:sp>
        <p:nvSpPr>
          <p:cNvPr id="154" name="Text 131"/>
          <p:cNvSpPr/>
          <p:nvPr/>
        </p:nvSpPr>
        <p:spPr>
          <a:xfrm>
            <a:off x="3916859" y="47815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</a:t>
            </a:r>
            <a:endParaRPr lang="en-US" sz="1050" dirty="0"/>
          </a:p>
        </p:txBody>
      </p:sp>
      <p:sp>
        <p:nvSpPr>
          <p:cNvPr id="155" name="Text 132"/>
          <p:cNvSpPr/>
          <p:nvPr/>
        </p:nvSpPr>
        <p:spPr>
          <a:xfrm>
            <a:off x="4076998" y="4781550"/>
            <a:ext cx="28825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44444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456</a:t>
            </a:r>
            <a:endParaRPr lang="en-US" sz="1050" dirty="0"/>
          </a:p>
        </p:txBody>
      </p:sp>
      <p:sp>
        <p:nvSpPr>
          <p:cNvPr id="156" name="Text 133"/>
          <p:cNvSpPr/>
          <p:nvPr/>
        </p:nvSpPr>
        <p:spPr>
          <a:xfrm>
            <a:off x="4317206" y="47815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,</a:t>
            </a:r>
            <a:endParaRPr lang="en-US" sz="1050" dirty="0"/>
          </a:p>
        </p:txBody>
      </p:sp>
      <p:sp>
        <p:nvSpPr>
          <p:cNvPr id="157" name="Text 134"/>
          <p:cNvSpPr/>
          <p:nvPr/>
        </p:nvSpPr>
        <p:spPr>
          <a:xfrm>
            <a:off x="4397276" y="4781550"/>
            <a:ext cx="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
</a:t>
            </a:r>
            <a:endParaRPr lang="en-US" sz="1050" dirty="0"/>
          </a:p>
        </p:txBody>
      </p:sp>
      <p:sp>
        <p:nvSpPr>
          <p:cNvPr id="158" name="Text 135"/>
          <p:cNvSpPr/>
          <p:nvPr/>
        </p:nvSpPr>
        <p:spPr>
          <a:xfrm>
            <a:off x="3276600" y="4972050"/>
            <a:ext cx="960299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994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"taskName"</a:t>
            </a:r>
            <a:endParaRPr lang="en-US" sz="1050" dirty="0"/>
          </a:p>
        </p:txBody>
      </p:sp>
      <p:sp>
        <p:nvSpPr>
          <p:cNvPr id="159" name="Text 136"/>
          <p:cNvSpPr/>
          <p:nvPr/>
        </p:nvSpPr>
        <p:spPr>
          <a:xfrm>
            <a:off x="4076849" y="49720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</a:t>
            </a:r>
            <a:endParaRPr lang="en-US" sz="1050" dirty="0"/>
          </a:p>
        </p:txBody>
      </p:sp>
      <p:sp>
        <p:nvSpPr>
          <p:cNvPr id="160" name="Text 137"/>
          <p:cNvSpPr/>
          <p:nvPr/>
        </p:nvSpPr>
        <p:spPr>
          <a:xfrm>
            <a:off x="4236988" y="4972050"/>
            <a:ext cx="2000696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A67C5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"Catering for wedding"</a:t>
            </a:r>
            <a:endParaRPr lang="en-US" sz="1050" dirty="0"/>
          </a:p>
        </p:txBody>
      </p:sp>
      <p:sp>
        <p:nvSpPr>
          <p:cNvPr id="161" name="Text 138"/>
          <p:cNvSpPr/>
          <p:nvPr/>
        </p:nvSpPr>
        <p:spPr>
          <a:xfrm>
            <a:off x="3916859" y="51625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,</a:t>
            </a:r>
            <a:endParaRPr lang="en-US" sz="1050" dirty="0"/>
          </a:p>
        </p:txBody>
      </p:sp>
      <p:sp>
        <p:nvSpPr>
          <p:cNvPr id="162" name="Text 139"/>
          <p:cNvSpPr/>
          <p:nvPr/>
        </p:nvSpPr>
        <p:spPr>
          <a:xfrm>
            <a:off x="3996928" y="5162550"/>
            <a:ext cx="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
</a:t>
            </a:r>
            <a:endParaRPr lang="en-US" sz="1050" dirty="0"/>
          </a:p>
        </p:txBody>
      </p:sp>
      <p:sp>
        <p:nvSpPr>
          <p:cNvPr id="163" name="Text 140"/>
          <p:cNvSpPr/>
          <p:nvPr/>
        </p:nvSpPr>
        <p:spPr>
          <a:xfrm>
            <a:off x="3276600" y="5353050"/>
            <a:ext cx="76831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994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"status"</a:t>
            </a:r>
            <a:endParaRPr lang="en-US" sz="1050" dirty="0"/>
          </a:p>
        </p:txBody>
      </p:sp>
      <p:sp>
        <p:nvSpPr>
          <p:cNvPr id="164" name="Text 141"/>
          <p:cNvSpPr/>
          <p:nvPr/>
        </p:nvSpPr>
        <p:spPr>
          <a:xfrm>
            <a:off x="3916859" y="53530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</a:t>
            </a:r>
            <a:endParaRPr lang="en-US" sz="1050" dirty="0"/>
          </a:p>
        </p:txBody>
      </p:sp>
      <p:sp>
        <p:nvSpPr>
          <p:cNvPr id="165" name="Text 142"/>
          <p:cNvSpPr/>
          <p:nvPr/>
        </p:nvSpPr>
        <p:spPr>
          <a:xfrm>
            <a:off x="4076998" y="5353050"/>
            <a:ext cx="124837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A67C5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"IN_PROGRESS"</a:t>
            </a:r>
            <a:endParaRPr lang="en-US" sz="1050" dirty="0"/>
          </a:p>
        </p:txBody>
      </p:sp>
      <p:sp>
        <p:nvSpPr>
          <p:cNvPr id="166" name="Text 143"/>
          <p:cNvSpPr/>
          <p:nvPr/>
        </p:nvSpPr>
        <p:spPr>
          <a:xfrm>
            <a:off x="5117306" y="5353050"/>
            <a:ext cx="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
</a:t>
            </a:r>
            <a:endParaRPr lang="en-US" sz="1050" dirty="0"/>
          </a:p>
        </p:txBody>
      </p:sp>
      <p:sp>
        <p:nvSpPr>
          <p:cNvPr id="167" name="Text 144"/>
          <p:cNvSpPr/>
          <p:nvPr/>
        </p:nvSpPr>
        <p:spPr>
          <a:xfrm>
            <a:off x="3276600" y="55435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}</a:t>
            </a:r>
            <a:endParaRPr lang="en-US" sz="1050" dirty="0"/>
          </a:p>
        </p:txBody>
      </p:sp>
      <p:sp>
        <p:nvSpPr>
          <p:cNvPr id="168" name="Text 145"/>
          <p:cNvSpPr/>
          <p:nvPr/>
        </p:nvSpPr>
        <p:spPr>
          <a:xfrm>
            <a:off x="6553200" y="3543300"/>
            <a:ext cx="250531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GET /tasks/123</a:t>
            </a:r>
            <a:endParaRPr lang="en-US" sz="1200" dirty="0"/>
          </a:p>
        </p:txBody>
      </p:sp>
      <p:sp>
        <p:nvSpPr>
          <p:cNvPr id="169" name="Text 146"/>
          <p:cNvSpPr/>
          <p:nvPr/>
        </p:nvSpPr>
        <p:spPr>
          <a:xfrm>
            <a:off x="10844064" y="3562350"/>
            <a:ext cx="106888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Get Tasks API</a:t>
            </a:r>
            <a:endParaRPr lang="en-US" sz="1050" dirty="0"/>
          </a:p>
        </p:txBody>
      </p:sp>
      <p:sp>
        <p:nvSpPr>
          <p:cNvPr id="170" name="Text 147"/>
          <p:cNvSpPr/>
          <p:nvPr/>
        </p:nvSpPr>
        <p:spPr>
          <a:xfrm>
            <a:off x="6286500" y="3886200"/>
            <a:ext cx="54864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Response (JSON Array)</a:t>
            </a:r>
            <a:endParaRPr lang="en-US" sz="1050" dirty="0"/>
          </a:p>
        </p:txBody>
      </p:sp>
      <p:sp>
        <p:nvSpPr>
          <p:cNvPr id="171" name="Text 148"/>
          <p:cNvSpPr/>
          <p:nvPr/>
        </p:nvSpPr>
        <p:spPr>
          <a:xfrm>
            <a:off x="6362700" y="42100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[</a:t>
            </a:r>
            <a:endParaRPr lang="en-US" sz="1050" dirty="0"/>
          </a:p>
        </p:txBody>
      </p:sp>
      <p:sp>
        <p:nvSpPr>
          <p:cNvPr id="172" name="Text 149"/>
          <p:cNvSpPr/>
          <p:nvPr/>
        </p:nvSpPr>
        <p:spPr>
          <a:xfrm>
            <a:off x="6442770" y="4210050"/>
            <a:ext cx="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
</a:t>
            </a:r>
            <a:endParaRPr lang="en-US" sz="1050" dirty="0"/>
          </a:p>
        </p:txBody>
      </p:sp>
      <p:sp>
        <p:nvSpPr>
          <p:cNvPr id="173" name="Text 150"/>
          <p:cNvSpPr/>
          <p:nvPr/>
        </p:nvSpPr>
        <p:spPr>
          <a:xfrm>
            <a:off x="6362700" y="44005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{</a:t>
            </a:r>
            <a:endParaRPr lang="en-US" sz="1050" dirty="0"/>
          </a:p>
        </p:txBody>
      </p:sp>
      <p:sp>
        <p:nvSpPr>
          <p:cNvPr id="174" name="Text 151"/>
          <p:cNvSpPr/>
          <p:nvPr/>
        </p:nvSpPr>
        <p:spPr>
          <a:xfrm>
            <a:off x="6442770" y="4400550"/>
            <a:ext cx="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
</a:t>
            </a:r>
            <a:endParaRPr lang="en-US" sz="1050" dirty="0"/>
          </a:p>
        </p:txBody>
      </p:sp>
      <p:sp>
        <p:nvSpPr>
          <p:cNvPr id="175" name="Text 152"/>
          <p:cNvSpPr/>
          <p:nvPr/>
        </p:nvSpPr>
        <p:spPr>
          <a:xfrm>
            <a:off x="6362700" y="4591050"/>
            <a:ext cx="384155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994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"id"</a:t>
            </a:r>
            <a:endParaRPr lang="en-US" sz="1050" dirty="0"/>
          </a:p>
        </p:txBody>
      </p:sp>
      <p:sp>
        <p:nvSpPr>
          <p:cNvPr id="176" name="Text 153"/>
          <p:cNvSpPr/>
          <p:nvPr/>
        </p:nvSpPr>
        <p:spPr>
          <a:xfrm>
            <a:off x="6682829" y="45910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</a:t>
            </a:r>
            <a:endParaRPr lang="en-US" sz="1050" dirty="0"/>
          </a:p>
        </p:txBody>
      </p:sp>
      <p:sp>
        <p:nvSpPr>
          <p:cNvPr id="177" name="Text 154"/>
          <p:cNvSpPr/>
          <p:nvPr/>
        </p:nvSpPr>
        <p:spPr>
          <a:xfrm>
            <a:off x="6842968" y="4591050"/>
            <a:ext cx="28825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44444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789</a:t>
            </a:r>
            <a:endParaRPr lang="en-US" sz="1050" dirty="0"/>
          </a:p>
        </p:txBody>
      </p:sp>
      <p:sp>
        <p:nvSpPr>
          <p:cNvPr id="178" name="Text 155"/>
          <p:cNvSpPr/>
          <p:nvPr/>
        </p:nvSpPr>
        <p:spPr>
          <a:xfrm>
            <a:off x="7083177" y="45910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,</a:t>
            </a:r>
            <a:endParaRPr lang="en-US" sz="1050" dirty="0"/>
          </a:p>
        </p:txBody>
      </p:sp>
      <p:sp>
        <p:nvSpPr>
          <p:cNvPr id="179" name="Text 156"/>
          <p:cNvSpPr/>
          <p:nvPr/>
        </p:nvSpPr>
        <p:spPr>
          <a:xfrm>
            <a:off x="7163246" y="4591050"/>
            <a:ext cx="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
</a:t>
            </a:r>
            <a:endParaRPr lang="en-US" sz="1050" dirty="0"/>
          </a:p>
        </p:txBody>
      </p:sp>
      <p:sp>
        <p:nvSpPr>
          <p:cNvPr id="180" name="Text 157"/>
          <p:cNvSpPr/>
          <p:nvPr/>
        </p:nvSpPr>
        <p:spPr>
          <a:xfrm>
            <a:off x="6362700" y="4781550"/>
            <a:ext cx="864394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994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"eventId"</a:t>
            </a:r>
            <a:endParaRPr lang="en-US" sz="1050" dirty="0"/>
          </a:p>
        </p:txBody>
      </p:sp>
      <p:sp>
        <p:nvSpPr>
          <p:cNvPr id="181" name="Text 158"/>
          <p:cNvSpPr/>
          <p:nvPr/>
        </p:nvSpPr>
        <p:spPr>
          <a:xfrm>
            <a:off x="7083028" y="47815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</a:t>
            </a:r>
            <a:endParaRPr lang="en-US" sz="1050" dirty="0"/>
          </a:p>
        </p:txBody>
      </p:sp>
      <p:sp>
        <p:nvSpPr>
          <p:cNvPr id="182" name="Text 159"/>
          <p:cNvSpPr/>
          <p:nvPr/>
        </p:nvSpPr>
        <p:spPr>
          <a:xfrm>
            <a:off x="7243167" y="4781550"/>
            <a:ext cx="28825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44444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123</a:t>
            </a:r>
            <a:endParaRPr lang="en-US" sz="1050" dirty="0"/>
          </a:p>
        </p:txBody>
      </p:sp>
      <p:sp>
        <p:nvSpPr>
          <p:cNvPr id="183" name="Text 160"/>
          <p:cNvSpPr/>
          <p:nvPr/>
        </p:nvSpPr>
        <p:spPr>
          <a:xfrm>
            <a:off x="7483376" y="47815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,</a:t>
            </a:r>
            <a:endParaRPr lang="en-US" sz="1050" dirty="0"/>
          </a:p>
        </p:txBody>
      </p:sp>
      <p:sp>
        <p:nvSpPr>
          <p:cNvPr id="184" name="Text 161"/>
          <p:cNvSpPr/>
          <p:nvPr/>
        </p:nvSpPr>
        <p:spPr>
          <a:xfrm>
            <a:off x="7563445" y="4781550"/>
            <a:ext cx="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
</a:t>
            </a:r>
            <a:endParaRPr lang="en-US" sz="1050" dirty="0"/>
          </a:p>
        </p:txBody>
      </p:sp>
      <p:sp>
        <p:nvSpPr>
          <p:cNvPr id="185" name="Text 162"/>
          <p:cNvSpPr/>
          <p:nvPr/>
        </p:nvSpPr>
        <p:spPr>
          <a:xfrm>
            <a:off x="6362700" y="4972050"/>
            <a:ext cx="76831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994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"teamId"</a:t>
            </a:r>
            <a:endParaRPr lang="en-US" sz="1050" dirty="0"/>
          </a:p>
        </p:txBody>
      </p:sp>
      <p:sp>
        <p:nvSpPr>
          <p:cNvPr id="186" name="Text 163"/>
          <p:cNvSpPr/>
          <p:nvPr/>
        </p:nvSpPr>
        <p:spPr>
          <a:xfrm>
            <a:off x="7002959" y="49720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</a:t>
            </a:r>
            <a:endParaRPr lang="en-US" sz="1050" dirty="0"/>
          </a:p>
        </p:txBody>
      </p:sp>
      <p:sp>
        <p:nvSpPr>
          <p:cNvPr id="187" name="Text 164"/>
          <p:cNvSpPr/>
          <p:nvPr/>
        </p:nvSpPr>
        <p:spPr>
          <a:xfrm>
            <a:off x="7163098" y="4972050"/>
            <a:ext cx="28825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44444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456</a:t>
            </a:r>
            <a:endParaRPr lang="en-US" sz="1050" dirty="0"/>
          </a:p>
        </p:txBody>
      </p:sp>
      <p:sp>
        <p:nvSpPr>
          <p:cNvPr id="188" name="Text 165"/>
          <p:cNvSpPr/>
          <p:nvPr/>
        </p:nvSpPr>
        <p:spPr>
          <a:xfrm>
            <a:off x="7403306" y="49720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,</a:t>
            </a:r>
            <a:endParaRPr lang="en-US" sz="1050" dirty="0"/>
          </a:p>
        </p:txBody>
      </p:sp>
      <p:sp>
        <p:nvSpPr>
          <p:cNvPr id="189" name="Text 166"/>
          <p:cNvSpPr/>
          <p:nvPr/>
        </p:nvSpPr>
        <p:spPr>
          <a:xfrm>
            <a:off x="7483376" y="4972050"/>
            <a:ext cx="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
</a:t>
            </a:r>
            <a:endParaRPr lang="en-US" sz="1050" dirty="0"/>
          </a:p>
        </p:txBody>
      </p:sp>
      <p:sp>
        <p:nvSpPr>
          <p:cNvPr id="190" name="Text 167"/>
          <p:cNvSpPr/>
          <p:nvPr/>
        </p:nvSpPr>
        <p:spPr>
          <a:xfrm>
            <a:off x="6362700" y="5162550"/>
            <a:ext cx="960299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994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"taskName"</a:t>
            </a:r>
            <a:endParaRPr lang="en-US" sz="1050" dirty="0"/>
          </a:p>
        </p:txBody>
      </p:sp>
      <p:sp>
        <p:nvSpPr>
          <p:cNvPr id="191" name="Text 168"/>
          <p:cNvSpPr/>
          <p:nvPr/>
        </p:nvSpPr>
        <p:spPr>
          <a:xfrm>
            <a:off x="7162949" y="51625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</a:t>
            </a:r>
            <a:endParaRPr lang="en-US" sz="1050" dirty="0"/>
          </a:p>
        </p:txBody>
      </p:sp>
      <p:sp>
        <p:nvSpPr>
          <p:cNvPr id="192" name="Text 169"/>
          <p:cNvSpPr/>
          <p:nvPr/>
        </p:nvSpPr>
        <p:spPr>
          <a:xfrm>
            <a:off x="7323088" y="5162550"/>
            <a:ext cx="2112764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A67C5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"Catering for wedding"</a:t>
            </a:r>
            <a:endParaRPr lang="en-US" sz="1050" dirty="0"/>
          </a:p>
        </p:txBody>
      </p:sp>
      <p:sp>
        <p:nvSpPr>
          <p:cNvPr id="193" name="Text 170"/>
          <p:cNvSpPr/>
          <p:nvPr/>
        </p:nvSpPr>
        <p:spPr>
          <a:xfrm>
            <a:off x="9083725" y="51625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,</a:t>
            </a:r>
            <a:endParaRPr lang="en-US" sz="1050" dirty="0"/>
          </a:p>
        </p:txBody>
      </p:sp>
      <p:sp>
        <p:nvSpPr>
          <p:cNvPr id="194" name="Text 171"/>
          <p:cNvSpPr/>
          <p:nvPr/>
        </p:nvSpPr>
        <p:spPr>
          <a:xfrm>
            <a:off x="9163794" y="5162550"/>
            <a:ext cx="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
</a:t>
            </a:r>
            <a:endParaRPr lang="en-US" sz="1050" dirty="0"/>
          </a:p>
        </p:txBody>
      </p:sp>
      <p:sp>
        <p:nvSpPr>
          <p:cNvPr id="195" name="Text 172"/>
          <p:cNvSpPr/>
          <p:nvPr/>
        </p:nvSpPr>
        <p:spPr>
          <a:xfrm>
            <a:off x="6362700" y="5353050"/>
            <a:ext cx="76831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994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"status"</a:t>
            </a:r>
            <a:endParaRPr lang="en-US" sz="1050" dirty="0"/>
          </a:p>
        </p:txBody>
      </p:sp>
      <p:sp>
        <p:nvSpPr>
          <p:cNvPr id="196" name="Text 173"/>
          <p:cNvSpPr/>
          <p:nvPr/>
        </p:nvSpPr>
        <p:spPr>
          <a:xfrm>
            <a:off x="7002959" y="53530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</a:t>
            </a:r>
            <a:endParaRPr lang="en-US" sz="1050" dirty="0"/>
          </a:p>
        </p:txBody>
      </p:sp>
      <p:sp>
        <p:nvSpPr>
          <p:cNvPr id="197" name="Text 174"/>
          <p:cNvSpPr/>
          <p:nvPr/>
        </p:nvSpPr>
        <p:spPr>
          <a:xfrm>
            <a:off x="7163098" y="5353050"/>
            <a:ext cx="124837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A67C5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"IN_PROGRESS"</a:t>
            </a:r>
            <a:endParaRPr lang="en-US" sz="1050" dirty="0"/>
          </a:p>
        </p:txBody>
      </p:sp>
      <p:sp>
        <p:nvSpPr>
          <p:cNvPr id="198" name="Text 175"/>
          <p:cNvSpPr/>
          <p:nvPr/>
        </p:nvSpPr>
        <p:spPr>
          <a:xfrm>
            <a:off x="8203406" y="5353050"/>
            <a:ext cx="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
</a:t>
            </a:r>
            <a:endParaRPr lang="en-US" sz="1050" dirty="0"/>
          </a:p>
        </p:txBody>
      </p:sp>
      <p:sp>
        <p:nvSpPr>
          <p:cNvPr id="199" name="Text 176"/>
          <p:cNvSpPr/>
          <p:nvPr/>
        </p:nvSpPr>
        <p:spPr>
          <a:xfrm>
            <a:off x="6362700" y="55435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}</a:t>
            </a:r>
            <a:endParaRPr lang="en-US" sz="1050" dirty="0"/>
          </a:p>
        </p:txBody>
      </p:sp>
      <p:sp>
        <p:nvSpPr>
          <p:cNvPr id="200" name="Text 177"/>
          <p:cNvSpPr/>
          <p:nvPr/>
        </p:nvSpPr>
        <p:spPr>
          <a:xfrm>
            <a:off x="6442770" y="5543550"/>
            <a:ext cx="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
</a:t>
            </a:r>
            <a:endParaRPr lang="en-US" sz="1050" dirty="0"/>
          </a:p>
        </p:txBody>
      </p:sp>
      <p:sp>
        <p:nvSpPr>
          <p:cNvPr id="201" name="Text 178"/>
          <p:cNvSpPr/>
          <p:nvPr/>
        </p:nvSpPr>
        <p:spPr>
          <a:xfrm>
            <a:off x="6362700" y="5734050"/>
            <a:ext cx="960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]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096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800100"/>
            <a:ext cx="5772150" cy="2286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" y="971550"/>
            <a:ext cx="171450" cy="152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" y="1257300"/>
            <a:ext cx="5543550" cy="1714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250" y="800100"/>
            <a:ext cx="5772150" cy="2286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5550" y="971550"/>
            <a:ext cx="1905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5550" y="1257300"/>
            <a:ext cx="5543550" cy="1714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3276600"/>
            <a:ext cx="5772150" cy="2590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900" y="3390900"/>
            <a:ext cx="5543550" cy="30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2900" y="344805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2900" y="3771900"/>
            <a:ext cx="5543550" cy="19812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91250" y="3276600"/>
            <a:ext cx="5772150" cy="2590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05550" y="3390900"/>
            <a:ext cx="554355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05550" y="3448050"/>
            <a:ext cx="17145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00825" y="4019550"/>
            <a:ext cx="171450" cy="266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15263" y="4267200"/>
            <a:ext cx="13335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982075" y="4114800"/>
            <a:ext cx="190500" cy="2667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06038" y="4267200"/>
            <a:ext cx="13335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820401" y="4400550"/>
            <a:ext cx="190500" cy="2667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91300" y="4781550"/>
            <a:ext cx="190500" cy="2667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815263" y="4933950"/>
            <a:ext cx="13335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958263" y="4781550"/>
            <a:ext cx="238125" cy="2667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206038" y="4933950"/>
            <a:ext cx="133350" cy="15240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228600" y="228600"/>
            <a:ext cx="1408176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Screenshots – Notifications &amp; Kafka</a:t>
            </a:r>
            <a:endParaRPr lang="en-US" sz="2700" dirty="0"/>
          </a:p>
        </p:txBody>
      </p:sp>
      <p:sp>
        <p:nvSpPr>
          <p:cNvPr id="28" name="Text 1"/>
          <p:cNvSpPr/>
          <p:nvPr/>
        </p:nvSpPr>
        <p:spPr>
          <a:xfrm>
            <a:off x="590550" y="914400"/>
            <a:ext cx="288250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Kafka Console Consumer</a:t>
            </a:r>
            <a:endParaRPr lang="en-US" sz="1350" dirty="0"/>
          </a:p>
        </p:txBody>
      </p:sp>
      <p:sp>
        <p:nvSpPr>
          <p:cNvPr id="29" name="Text 2"/>
          <p:cNvSpPr/>
          <p:nvPr/>
        </p:nvSpPr>
        <p:spPr>
          <a:xfrm>
            <a:off x="419100" y="1333500"/>
            <a:ext cx="53911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&gt; </a:t>
            </a:r>
            <a:r>
              <a:rPr lang="en-US" sz="1050" dirty="0">
                <a:solidFill>
                  <a:srgbClr val="D1D5D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kafka-console-consumer.sh --bootstrap-server localhost:9092 --topic event-management</a:t>
            </a:r>
            <a:endParaRPr lang="en-US" sz="1050" dirty="0"/>
          </a:p>
        </p:txBody>
      </p:sp>
      <p:sp>
        <p:nvSpPr>
          <p:cNvPr id="30" name="Text 3"/>
          <p:cNvSpPr/>
          <p:nvPr/>
        </p:nvSpPr>
        <p:spPr>
          <a:xfrm>
            <a:off x="419100" y="1714500"/>
            <a:ext cx="64693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2DD4B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Consumed message </a:t>
            </a:r>
            <a:r>
              <a:rPr lang="en-US" sz="1050" dirty="0">
                <a:solidFill>
                  <a:srgbClr val="93C5F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{'event':'TASK_ASSIGNED','eventId':'123'}</a:t>
            </a:r>
            <a:endParaRPr lang="en-US" sz="1050" dirty="0"/>
          </a:p>
        </p:txBody>
      </p:sp>
      <p:sp>
        <p:nvSpPr>
          <p:cNvPr id="31" name="Text 4"/>
          <p:cNvSpPr/>
          <p:nvPr/>
        </p:nvSpPr>
        <p:spPr>
          <a:xfrm>
            <a:off x="419100" y="1943100"/>
            <a:ext cx="64693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2DD4B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Consumed message </a:t>
            </a:r>
            <a:r>
              <a:rPr lang="en-US" sz="1050" dirty="0">
                <a:solidFill>
                  <a:srgbClr val="93C5F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{'event':'ISSUE_REPORTED','eventId':'123'}</a:t>
            </a:r>
            <a:endParaRPr lang="en-US" sz="1050" dirty="0"/>
          </a:p>
        </p:txBody>
      </p:sp>
      <p:sp>
        <p:nvSpPr>
          <p:cNvPr id="32" name="Text 5"/>
          <p:cNvSpPr/>
          <p:nvPr/>
        </p:nvSpPr>
        <p:spPr>
          <a:xfrm>
            <a:off x="419100" y="2171700"/>
            <a:ext cx="64693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2DD4B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Consumed message </a:t>
            </a:r>
            <a:r>
              <a:rPr lang="en-US" sz="1050" dirty="0">
                <a:solidFill>
                  <a:srgbClr val="93C5F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{'event':'REMINDER','eventId':'123'}</a:t>
            </a:r>
            <a:endParaRPr lang="en-US" sz="1050" dirty="0"/>
          </a:p>
        </p:txBody>
      </p:sp>
      <p:sp>
        <p:nvSpPr>
          <p:cNvPr id="33" name="Text 6"/>
          <p:cNvSpPr/>
          <p:nvPr/>
        </p:nvSpPr>
        <p:spPr>
          <a:xfrm>
            <a:off x="6572250" y="914400"/>
            <a:ext cx="242030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Akka Consumer Logs</a:t>
            </a:r>
            <a:endParaRPr lang="en-US" sz="1350" dirty="0"/>
          </a:p>
        </p:txBody>
      </p:sp>
      <p:sp>
        <p:nvSpPr>
          <p:cNvPr id="34" name="Text 7"/>
          <p:cNvSpPr/>
          <p:nvPr/>
        </p:nvSpPr>
        <p:spPr>
          <a:xfrm>
            <a:off x="6381750" y="1333500"/>
            <a:ext cx="64693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[INFO] </a:t>
            </a:r>
            <a:r>
              <a:rPr lang="en-US" sz="1050" dirty="0">
                <a:solidFill>
                  <a:srgbClr val="D1D5D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Consumed message TASK_ASSIGNED</a:t>
            </a:r>
            <a:endParaRPr lang="en-US" sz="1050" dirty="0"/>
          </a:p>
        </p:txBody>
      </p:sp>
      <p:sp>
        <p:nvSpPr>
          <p:cNvPr id="35" name="Text 8"/>
          <p:cNvSpPr/>
          <p:nvPr/>
        </p:nvSpPr>
        <p:spPr>
          <a:xfrm>
            <a:off x="6381750" y="1524000"/>
            <a:ext cx="64693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[DEBUG] </a:t>
            </a:r>
            <a:r>
              <a:rPr lang="en-US" sz="1050" dirty="0">
                <a:solidFill>
                  <a:srgbClr val="D1D5D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Dispatching to TaskServiceActor</a:t>
            </a:r>
            <a:endParaRPr lang="en-US" sz="1050" dirty="0"/>
          </a:p>
        </p:txBody>
      </p:sp>
      <p:sp>
        <p:nvSpPr>
          <p:cNvPr id="36" name="Text 9"/>
          <p:cNvSpPr/>
          <p:nvPr/>
        </p:nvSpPr>
        <p:spPr>
          <a:xfrm>
            <a:off x="6381750" y="1714500"/>
            <a:ext cx="64693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[INFO] </a:t>
            </a:r>
            <a:r>
              <a:rPr lang="en-US" sz="1050" dirty="0">
                <a:solidFill>
                  <a:srgbClr val="D1D5D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Consumed message ISSUE_REPORTED</a:t>
            </a:r>
            <a:endParaRPr lang="en-US" sz="1050" dirty="0"/>
          </a:p>
        </p:txBody>
      </p:sp>
      <p:sp>
        <p:nvSpPr>
          <p:cNvPr id="37" name="Text 10"/>
          <p:cNvSpPr/>
          <p:nvPr/>
        </p:nvSpPr>
        <p:spPr>
          <a:xfrm>
            <a:off x="6381750" y="1905000"/>
            <a:ext cx="64693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[DEBUG] </a:t>
            </a:r>
            <a:r>
              <a:rPr lang="en-US" sz="1050" dirty="0">
                <a:solidFill>
                  <a:srgbClr val="D1D5D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Dispatching to IssueServiceActor</a:t>
            </a:r>
            <a:endParaRPr lang="en-US" sz="1050" dirty="0"/>
          </a:p>
        </p:txBody>
      </p:sp>
      <p:sp>
        <p:nvSpPr>
          <p:cNvPr id="38" name="Text 11"/>
          <p:cNvSpPr/>
          <p:nvPr/>
        </p:nvSpPr>
        <p:spPr>
          <a:xfrm>
            <a:off x="6381750" y="2095500"/>
            <a:ext cx="53911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[INFO] </a:t>
            </a:r>
            <a:r>
              <a:rPr lang="en-US" sz="1050" dirty="0">
                <a:solidFill>
                  <a:srgbClr val="D1D5D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Consumed message REMINDER</a:t>
            </a:r>
            <a:endParaRPr lang="en-US" sz="1050" dirty="0"/>
          </a:p>
        </p:txBody>
      </p:sp>
      <p:sp>
        <p:nvSpPr>
          <p:cNvPr id="39" name="Text 12"/>
          <p:cNvSpPr/>
          <p:nvPr/>
        </p:nvSpPr>
        <p:spPr>
          <a:xfrm>
            <a:off x="6381750" y="2286000"/>
            <a:ext cx="64693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[DEBUG] </a:t>
            </a:r>
            <a:r>
              <a:rPr lang="en-US" sz="1050" dirty="0">
                <a:solidFill>
                  <a:srgbClr val="D1D5D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Dispatching to ReminderServiceActor</a:t>
            </a:r>
            <a:endParaRPr lang="en-US" sz="1050" dirty="0"/>
          </a:p>
        </p:txBody>
      </p:sp>
      <p:sp>
        <p:nvSpPr>
          <p:cNvPr id="40" name="Text 13"/>
          <p:cNvSpPr/>
          <p:nvPr/>
        </p:nvSpPr>
        <p:spPr>
          <a:xfrm>
            <a:off x="571500" y="3390900"/>
            <a:ext cx="298930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Sample Email Notification</a:t>
            </a:r>
            <a:endParaRPr lang="en-US" sz="1350" dirty="0"/>
          </a:p>
        </p:txBody>
      </p:sp>
      <p:sp>
        <p:nvSpPr>
          <p:cNvPr id="41" name="Text 14"/>
          <p:cNvSpPr/>
          <p:nvPr/>
        </p:nvSpPr>
        <p:spPr>
          <a:xfrm>
            <a:off x="419100" y="3848100"/>
            <a:ext cx="365420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From: notifications@eventmanager.com</a:t>
            </a:r>
            <a:endParaRPr lang="en-US" sz="1200" dirty="0"/>
          </a:p>
        </p:txBody>
      </p:sp>
      <p:sp>
        <p:nvSpPr>
          <p:cNvPr id="42" name="Text 15"/>
          <p:cNvSpPr/>
          <p:nvPr/>
        </p:nvSpPr>
        <p:spPr>
          <a:xfrm>
            <a:off x="419100" y="4076700"/>
            <a:ext cx="365420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To: catering-team@eventmanager.com</a:t>
            </a:r>
            <a:endParaRPr lang="en-US" sz="1200" dirty="0"/>
          </a:p>
        </p:txBody>
      </p:sp>
      <p:sp>
        <p:nvSpPr>
          <p:cNvPr id="43" name="Text 16"/>
          <p:cNvSpPr/>
          <p:nvPr/>
        </p:nvSpPr>
        <p:spPr>
          <a:xfrm>
            <a:off x="4924574" y="3848100"/>
            <a:ext cx="106281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2023-05-15</a:t>
            </a:r>
            <a:endParaRPr lang="en-US" sz="1200" dirty="0"/>
          </a:p>
        </p:txBody>
      </p:sp>
      <p:sp>
        <p:nvSpPr>
          <p:cNvPr id="44" name="Text 17"/>
          <p:cNvSpPr/>
          <p:nvPr/>
        </p:nvSpPr>
        <p:spPr>
          <a:xfrm>
            <a:off x="419100" y="4343400"/>
            <a:ext cx="64693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TASK ASSIGNED – Catering</a:t>
            </a:r>
            <a:endParaRPr lang="en-US" sz="1500" dirty="0"/>
          </a:p>
        </p:txBody>
      </p:sp>
      <p:sp>
        <p:nvSpPr>
          <p:cNvPr id="45" name="Text 18"/>
          <p:cNvSpPr/>
          <p:nvPr/>
        </p:nvSpPr>
        <p:spPr>
          <a:xfrm>
            <a:off x="419100" y="4648200"/>
            <a:ext cx="53911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Event: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Corporate Event</a:t>
            </a:r>
            <a:endParaRPr lang="en-US" sz="1200" dirty="0"/>
          </a:p>
        </p:txBody>
      </p:sp>
      <p:sp>
        <p:nvSpPr>
          <p:cNvPr id="46" name="Text 19"/>
          <p:cNvSpPr/>
          <p:nvPr/>
        </p:nvSpPr>
        <p:spPr>
          <a:xfrm>
            <a:off x="419100" y="4914900"/>
            <a:ext cx="53911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Task: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Catering for 50 guests</a:t>
            </a:r>
            <a:endParaRPr lang="en-US" sz="1200" dirty="0"/>
          </a:p>
        </p:txBody>
      </p:sp>
      <p:sp>
        <p:nvSpPr>
          <p:cNvPr id="47" name="Text 20"/>
          <p:cNvSpPr/>
          <p:nvPr/>
        </p:nvSpPr>
        <p:spPr>
          <a:xfrm>
            <a:off x="419100" y="5181600"/>
            <a:ext cx="53911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Deadline: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2023-05-20</a:t>
            </a:r>
            <a:endParaRPr lang="en-US" sz="1200" dirty="0"/>
          </a:p>
        </p:txBody>
      </p:sp>
      <p:sp>
        <p:nvSpPr>
          <p:cNvPr id="48" name="Text 21"/>
          <p:cNvSpPr/>
          <p:nvPr/>
        </p:nvSpPr>
        <p:spPr>
          <a:xfrm>
            <a:off x="419100" y="5448300"/>
            <a:ext cx="53911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Status: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PENDING</a:t>
            </a:r>
            <a:endParaRPr lang="en-US" sz="1200" dirty="0"/>
          </a:p>
        </p:txBody>
      </p:sp>
      <p:sp>
        <p:nvSpPr>
          <p:cNvPr id="49" name="Text 22"/>
          <p:cNvSpPr/>
          <p:nvPr/>
        </p:nvSpPr>
        <p:spPr>
          <a:xfrm>
            <a:off x="6553200" y="3390900"/>
            <a:ext cx="284803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System Integration Flow</a:t>
            </a:r>
            <a:endParaRPr lang="en-US" sz="1350" dirty="0"/>
          </a:p>
        </p:txBody>
      </p:sp>
      <p:sp>
        <p:nvSpPr>
          <p:cNvPr id="50" name="Text 23"/>
          <p:cNvSpPr/>
          <p:nvPr/>
        </p:nvSpPr>
        <p:spPr>
          <a:xfrm>
            <a:off x="6305550" y="4286250"/>
            <a:ext cx="762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Event Manager</a:t>
            </a:r>
            <a:endParaRPr lang="en-US" sz="1050" dirty="0"/>
          </a:p>
        </p:txBody>
      </p:sp>
      <p:sp>
        <p:nvSpPr>
          <p:cNvPr id="51" name="Text 24"/>
          <p:cNvSpPr/>
          <p:nvPr/>
        </p:nvSpPr>
        <p:spPr>
          <a:xfrm>
            <a:off x="8620125" y="4381500"/>
            <a:ext cx="9144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Play API</a:t>
            </a:r>
            <a:endParaRPr lang="en-US" sz="1050" dirty="0"/>
          </a:p>
        </p:txBody>
      </p:sp>
      <p:sp>
        <p:nvSpPr>
          <p:cNvPr id="52" name="Text 25"/>
          <p:cNvSpPr/>
          <p:nvPr/>
        </p:nvSpPr>
        <p:spPr>
          <a:xfrm>
            <a:off x="10458451" y="4667250"/>
            <a:ext cx="9144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Kafka</a:t>
            </a:r>
            <a:endParaRPr lang="en-US" sz="1050" dirty="0"/>
          </a:p>
        </p:txBody>
      </p:sp>
      <p:sp>
        <p:nvSpPr>
          <p:cNvPr id="53" name="Text 26"/>
          <p:cNvSpPr/>
          <p:nvPr/>
        </p:nvSpPr>
        <p:spPr>
          <a:xfrm>
            <a:off x="6229350" y="5048250"/>
            <a:ext cx="9144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Email</a:t>
            </a:r>
            <a:endParaRPr lang="en-US" sz="1050" dirty="0"/>
          </a:p>
        </p:txBody>
      </p:sp>
      <p:sp>
        <p:nvSpPr>
          <p:cNvPr id="54" name="Text 27"/>
          <p:cNvSpPr/>
          <p:nvPr/>
        </p:nvSpPr>
        <p:spPr>
          <a:xfrm>
            <a:off x="8696325" y="5048250"/>
            <a:ext cx="762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Akka</a:t>
            </a:r>
            <a:endParaRPr lang="en-US" sz="1050" dirty="0"/>
          </a:p>
        </p:txBody>
      </p:sp>
      <p:sp>
        <p:nvSpPr>
          <p:cNvPr id="55" name="Text 28"/>
          <p:cNvSpPr/>
          <p:nvPr/>
        </p:nvSpPr>
        <p:spPr>
          <a:xfrm>
            <a:off x="11010900" y="5048250"/>
            <a:ext cx="9144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104900"/>
            <a:ext cx="5562600" cy="49149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371600"/>
            <a:ext cx="257175" cy="22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857375"/>
            <a:ext cx="200025" cy="228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733675"/>
            <a:ext cx="200025" cy="228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3609975"/>
            <a:ext cx="285750" cy="228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4486275"/>
            <a:ext cx="285750" cy="228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1104900"/>
            <a:ext cx="5562600" cy="49149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0" y="1371600"/>
            <a:ext cx="228600" cy="228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0" y="1857375"/>
            <a:ext cx="257175" cy="2286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0" y="2505075"/>
            <a:ext cx="285750" cy="228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77000" y="3152775"/>
            <a:ext cx="228600" cy="2286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30742" y="6286500"/>
            <a:ext cx="152400" cy="1524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Conclusion &amp; Future Scope</a:t>
            </a:r>
            <a:endParaRPr lang="en-US" sz="2700" dirty="0"/>
          </a:p>
        </p:txBody>
      </p:sp>
      <p:sp>
        <p:nvSpPr>
          <p:cNvPr id="18" name="Text 1"/>
          <p:cNvSpPr/>
          <p:nvPr/>
        </p:nvSpPr>
        <p:spPr>
          <a:xfrm>
            <a:off x="981075" y="1333500"/>
            <a:ext cx="51054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What We Achieved</a:t>
            </a:r>
            <a:endParaRPr lang="en-US" sz="1800" dirty="0"/>
          </a:p>
        </p:txBody>
      </p:sp>
      <p:sp>
        <p:nvSpPr>
          <p:cNvPr id="19" name="Text 2"/>
          <p:cNvSpPr/>
          <p:nvPr/>
        </p:nvSpPr>
        <p:spPr>
          <a:xfrm>
            <a:off x="962025" y="1790700"/>
            <a:ext cx="475297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Centralized Management</a:t>
            </a:r>
            <a:endParaRPr lang="en-US" sz="1350" dirty="0"/>
          </a:p>
        </p:txBody>
      </p:sp>
      <p:sp>
        <p:nvSpPr>
          <p:cNvPr id="20" name="Text 3"/>
          <p:cNvSpPr/>
          <p:nvPr/>
        </p:nvSpPr>
        <p:spPr>
          <a:xfrm>
            <a:off x="962025" y="2057400"/>
            <a:ext cx="475297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Event, task, team, and issue management using Play Framework</a:t>
            </a:r>
            <a:endParaRPr lang="en-US" sz="1200" dirty="0"/>
          </a:p>
        </p:txBody>
      </p:sp>
      <p:sp>
        <p:nvSpPr>
          <p:cNvPr id="21" name="Text 4"/>
          <p:cNvSpPr/>
          <p:nvPr/>
        </p:nvSpPr>
        <p:spPr>
          <a:xfrm>
            <a:off x="962025" y="2667000"/>
            <a:ext cx="475297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Reliable Notifications</a:t>
            </a:r>
            <a:endParaRPr lang="en-US" sz="1350" dirty="0"/>
          </a:p>
        </p:txBody>
      </p:sp>
      <p:sp>
        <p:nvSpPr>
          <p:cNvPr id="22" name="Text 5"/>
          <p:cNvSpPr/>
          <p:nvPr/>
        </p:nvSpPr>
        <p:spPr>
          <a:xfrm>
            <a:off x="962025" y="2933700"/>
            <a:ext cx="475297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Asynchronous notifications using Kafka topic and Akka microservice</a:t>
            </a:r>
            <a:endParaRPr lang="en-US" sz="1200" dirty="0"/>
          </a:p>
        </p:txBody>
      </p:sp>
      <p:sp>
        <p:nvSpPr>
          <p:cNvPr id="23" name="Text 6"/>
          <p:cNvSpPr/>
          <p:nvPr/>
        </p:nvSpPr>
        <p:spPr>
          <a:xfrm>
            <a:off x="1047750" y="3543300"/>
            <a:ext cx="46672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Automated Workflows</a:t>
            </a:r>
            <a:endParaRPr lang="en-US" sz="1350" dirty="0"/>
          </a:p>
        </p:txBody>
      </p:sp>
      <p:sp>
        <p:nvSpPr>
          <p:cNvPr id="24" name="Text 7"/>
          <p:cNvSpPr/>
          <p:nvPr/>
        </p:nvSpPr>
        <p:spPr>
          <a:xfrm>
            <a:off x="1047750" y="3810000"/>
            <a:ext cx="46672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Task assignment, progress updates, issue alerts, and event-day alerts</a:t>
            </a:r>
            <a:endParaRPr lang="en-US" sz="1200" dirty="0"/>
          </a:p>
        </p:txBody>
      </p:sp>
      <p:sp>
        <p:nvSpPr>
          <p:cNvPr id="25" name="Text 8"/>
          <p:cNvSpPr/>
          <p:nvPr/>
        </p:nvSpPr>
        <p:spPr>
          <a:xfrm>
            <a:off x="1047750" y="4419600"/>
            <a:ext cx="419748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Containerized Deployment</a:t>
            </a:r>
            <a:endParaRPr lang="en-US" sz="1350" dirty="0"/>
          </a:p>
        </p:txBody>
      </p:sp>
      <p:sp>
        <p:nvSpPr>
          <p:cNvPr id="26" name="Text 9"/>
          <p:cNvSpPr/>
          <p:nvPr/>
        </p:nvSpPr>
        <p:spPr>
          <a:xfrm>
            <a:off x="1047750" y="4686300"/>
            <a:ext cx="419748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Docker packaging for consistent deployments</a:t>
            </a:r>
            <a:endParaRPr lang="en-US" sz="1200" dirty="0"/>
          </a:p>
        </p:txBody>
      </p:sp>
      <p:sp>
        <p:nvSpPr>
          <p:cNvPr id="27" name="Text 10"/>
          <p:cNvSpPr/>
          <p:nvPr/>
        </p:nvSpPr>
        <p:spPr>
          <a:xfrm>
            <a:off x="6819900" y="1333500"/>
            <a:ext cx="612648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Future Enhancements</a:t>
            </a:r>
            <a:endParaRPr lang="en-US" sz="1800" dirty="0"/>
          </a:p>
        </p:txBody>
      </p:sp>
      <p:sp>
        <p:nvSpPr>
          <p:cNvPr id="28" name="Text 11"/>
          <p:cNvSpPr/>
          <p:nvPr/>
        </p:nvSpPr>
        <p:spPr>
          <a:xfrm>
            <a:off x="6886575" y="1790700"/>
            <a:ext cx="437658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Web UI Dashboard</a:t>
            </a:r>
            <a:endParaRPr lang="en-US" sz="1350" dirty="0"/>
          </a:p>
        </p:txBody>
      </p:sp>
      <p:sp>
        <p:nvSpPr>
          <p:cNvPr id="29" name="Text 12"/>
          <p:cNvSpPr/>
          <p:nvPr/>
        </p:nvSpPr>
        <p:spPr>
          <a:xfrm>
            <a:off x="6886575" y="2057400"/>
            <a:ext cx="525190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Event Manager &amp; Team dashboards for real-time visibility</a:t>
            </a:r>
            <a:endParaRPr lang="en-US" sz="1200" dirty="0"/>
          </a:p>
        </p:txBody>
      </p:sp>
      <p:sp>
        <p:nvSpPr>
          <p:cNvPr id="30" name="Text 13"/>
          <p:cNvSpPr/>
          <p:nvPr/>
        </p:nvSpPr>
        <p:spPr>
          <a:xfrm>
            <a:off x="6915150" y="2438400"/>
            <a:ext cx="464129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Role-based Access Control</a:t>
            </a:r>
            <a:endParaRPr lang="en-US" sz="1350" dirty="0"/>
          </a:p>
        </p:txBody>
      </p:sp>
      <p:sp>
        <p:nvSpPr>
          <p:cNvPr id="31" name="Text 14"/>
          <p:cNvSpPr/>
          <p:nvPr/>
        </p:nvSpPr>
        <p:spPr>
          <a:xfrm>
            <a:off x="6915150" y="2705100"/>
            <a:ext cx="464129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Admin, Event Manager, and Team role permissions</a:t>
            </a:r>
            <a:endParaRPr lang="en-US" sz="1200" dirty="0"/>
          </a:p>
        </p:txBody>
      </p:sp>
      <p:sp>
        <p:nvSpPr>
          <p:cNvPr id="32" name="Text 15"/>
          <p:cNvSpPr/>
          <p:nvPr/>
        </p:nvSpPr>
        <p:spPr>
          <a:xfrm>
            <a:off x="6858000" y="3086100"/>
            <a:ext cx="30873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Communication Integrations</a:t>
            </a:r>
            <a:endParaRPr lang="en-US" sz="1350" dirty="0"/>
          </a:p>
        </p:txBody>
      </p:sp>
      <p:sp>
        <p:nvSpPr>
          <p:cNvPr id="33" name="Text 16"/>
          <p:cNvSpPr/>
          <p:nvPr/>
        </p:nvSpPr>
        <p:spPr>
          <a:xfrm>
            <a:off x="6858000" y="3352800"/>
            <a:ext cx="30873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SMS &amp; WhatsApp API integrations</a:t>
            </a:r>
            <a:endParaRPr lang="en-US" sz="1200" dirty="0"/>
          </a:p>
        </p:txBody>
      </p:sp>
      <p:sp>
        <p:nvSpPr>
          <p:cNvPr id="35" name="Text 18"/>
          <p:cNvSpPr/>
          <p:nvPr/>
        </p:nvSpPr>
        <p:spPr>
          <a:xfrm>
            <a:off x="6829425" y="4000500"/>
            <a:ext cx="43332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200" dirty="0"/>
          </a:p>
        </p:txBody>
      </p:sp>
      <p:sp>
        <p:nvSpPr>
          <p:cNvPr id="36" name="Text 19"/>
          <p:cNvSpPr/>
          <p:nvPr/>
        </p:nvSpPr>
        <p:spPr>
          <a:xfrm>
            <a:off x="381000" y="6248400"/>
            <a:ext cx="270033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Thank you for your attention!</a:t>
            </a:r>
            <a:endParaRPr lang="en-US" sz="1200" dirty="0"/>
          </a:p>
        </p:txBody>
      </p:sp>
      <p:sp>
        <p:nvSpPr>
          <p:cNvPr id="37" name="Text 20"/>
          <p:cNvSpPr/>
          <p:nvPr/>
        </p:nvSpPr>
        <p:spPr>
          <a:xfrm>
            <a:off x="9259342" y="6248400"/>
            <a:ext cx="30619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contact@eventmanagement.com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181100"/>
            <a:ext cx="3505200" cy="52959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3276600"/>
            <a:ext cx="133350" cy="152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361950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39624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4305300"/>
            <a:ext cx="1905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91000" y="1638300"/>
            <a:ext cx="3733800" cy="1104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81500" y="1838325"/>
            <a:ext cx="361950" cy="2857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77200" y="1638300"/>
            <a:ext cx="3733800" cy="11049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67700" y="1838325"/>
            <a:ext cx="361950" cy="2857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91000" y="2895600"/>
            <a:ext cx="3733800" cy="8763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81500" y="3095625"/>
            <a:ext cx="361950" cy="2857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77200" y="2895600"/>
            <a:ext cx="3733800" cy="8763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67700" y="3095625"/>
            <a:ext cx="285750" cy="2857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91000" y="4000500"/>
            <a:ext cx="7620000" cy="1409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19600" y="468630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19600" y="4991100"/>
            <a:ext cx="152400" cy="1524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Problem Statement</a:t>
            </a:r>
            <a:endParaRPr lang="en-US" sz="2700" dirty="0"/>
          </a:p>
        </p:txBody>
      </p:sp>
      <p:sp>
        <p:nvSpPr>
          <p:cNvPr id="21" name="Text 1"/>
          <p:cNvSpPr/>
          <p:nvPr/>
        </p:nvSpPr>
        <p:spPr>
          <a:xfrm>
            <a:off x="609600" y="1409700"/>
            <a:ext cx="3048000" cy="609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Event Management Company</a:t>
            </a:r>
            <a:endParaRPr lang="en-US" sz="1800" dirty="0"/>
          </a:p>
        </p:txBody>
      </p:sp>
      <p:sp>
        <p:nvSpPr>
          <p:cNvPr id="22" name="Text 2"/>
          <p:cNvSpPr/>
          <p:nvPr/>
        </p:nvSpPr>
        <p:spPr>
          <a:xfrm>
            <a:off x="609600" y="2171700"/>
            <a:ext cx="3048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Handles weddings, corporate events, and private parties.</a:t>
            </a:r>
            <a:endParaRPr lang="en-US" sz="1200" dirty="0"/>
          </a:p>
        </p:txBody>
      </p:sp>
      <p:sp>
        <p:nvSpPr>
          <p:cNvPr id="23" name="Text 3"/>
          <p:cNvSpPr/>
          <p:nvPr/>
        </p:nvSpPr>
        <p:spPr>
          <a:xfrm>
            <a:off x="609600" y="2857500"/>
            <a:ext cx="3657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Service Teams:</a:t>
            </a:r>
            <a:endParaRPr lang="en-US" sz="1500" dirty="0"/>
          </a:p>
        </p:txBody>
      </p:sp>
      <p:sp>
        <p:nvSpPr>
          <p:cNvPr id="24" name="Text 4"/>
          <p:cNvSpPr/>
          <p:nvPr/>
        </p:nvSpPr>
        <p:spPr>
          <a:xfrm>
            <a:off x="857250" y="3238500"/>
            <a:ext cx="78206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Catering</a:t>
            </a:r>
            <a:endParaRPr lang="en-US" sz="1200" dirty="0"/>
          </a:p>
        </p:txBody>
      </p:sp>
      <p:sp>
        <p:nvSpPr>
          <p:cNvPr id="25" name="Text 5"/>
          <p:cNvSpPr/>
          <p:nvPr/>
        </p:nvSpPr>
        <p:spPr>
          <a:xfrm>
            <a:off x="876300" y="3581400"/>
            <a:ext cx="109870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Decorations</a:t>
            </a:r>
            <a:endParaRPr lang="en-US" sz="1200" dirty="0"/>
          </a:p>
        </p:txBody>
      </p:sp>
      <p:sp>
        <p:nvSpPr>
          <p:cNvPr id="26" name="Text 6"/>
          <p:cNvSpPr/>
          <p:nvPr/>
        </p:nvSpPr>
        <p:spPr>
          <a:xfrm>
            <a:off x="876300" y="3924300"/>
            <a:ext cx="131962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Entertainment</a:t>
            </a:r>
            <a:endParaRPr lang="en-US" sz="1200" dirty="0"/>
          </a:p>
        </p:txBody>
      </p:sp>
      <p:sp>
        <p:nvSpPr>
          <p:cNvPr id="27" name="Text 7"/>
          <p:cNvSpPr/>
          <p:nvPr/>
        </p:nvSpPr>
        <p:spPr>
          <a:xfrm>
            <a:off x="914400" y="4267200"/>
            <a:ext cx="7911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Logistics</a:t>
            </a:r>
            <a:endParaRPr lang="en-US" sz="1200" dirty="0"/>
          </a:p>
        </p:txBody>
      </p:sp>
      <p:sp>
        <p:nvSpPr>
          <p:cNvPr id="28" name="Text 8"/>
          <p:cNvSpPr/>
          <p:nvPr/>
        </p:nvSpPr>
        <p:spPr>
          <a:xfrm>
            <a:off x="4191000" y="1181100"/>
            <a:ext cx="7620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Current Challenges</a:t>
            </a:r>
            <a:endParaRPr lang="en-US" sz="1800" dirty="0"/>
          </a:p>
        </p:txBody>
      </p:sp>
      <p:sp>
        <p:nvSpPr>
          <p:cNvPr id="29" name="Text 9"/>
          <p:cNvSpPr/>
          <p:nvPr/>
        </p:nvSpPr>
        <p:spPr>
          <a:xfrm>
            <a:off x="4895850" y="1828800"/>
            <a:ext cx="34061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Manual Coordination</a:t>
            </a:r>
            <a:endParaRPr lang="en-US" sz="1350" dirty="0"/>
          </a:p>
        </p:txBody>
      </p:sp>
      <p:sp>
        <p:nvSpPr>
          <p:cNvPr id="30" name="Text 10"/>
          <p:cNvSpPr/>
          <p:nvPr/>
        </p:nvSpPr>
        <p:spPr>
          <a:xfrm>
            <a:off x="4895850" y="2095500"/>
            <a:ext cx="28384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Calls/WhatsApp leading to miscommunication</a:t>
            </a:r>
            <a:endParaRPr lang="en-US" sz="1200" dirty="0"/>
          </a:p>
        </p:txBody>
      </p:sp>
      <p:sp>
        <p:nvSpPr>
          <p:cNvPr id="31" name="Text 11"/>
          <p:cNvSpPr/>
          <p:nvPr/>
        </p:nvSpPr>
        <p:spPr>
          <a:xfrm>
            <a:off x="8782050" y="1828800"/>
            <a:ext cx="285660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No Central View</a:t>
            </a:r>
            <a:endParaRPr lang="en-US" sz="1350" dirty="0"/>
          </a:p>
        </p:txBody>
      </p:sp>
      <p:sp>
        <p:nvSpPr>
          <p:cNvPr id="32" name="Text 12"/>
          <p:cNvSpPr/>
          <p:nvPr/>
        </p:nvSpPr>
        <p:spPr>
          <a:xfrm>
            <a:off x="8782050" y="2095500"/>
            <a:ext cx="285660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Tasks and team status visibility</a:t>
            </a:r>
            <a:endParaRPr lang="en-US" sz="1200" dirty="0"/>
          </a:p>
        </p:txBody>
      </p:sp>
      <p:sp>
        <p:nvSpPr>
          <p:cNvPr id="33" name="Text 13"/>
          <p:cNvSpPr/>
          <p:nvPr/>
        </p:nvSpPr>
        <p:spPr>
          <a:xfrm>
            <a:off x="4895850" y="3086100"/>
            <a:ext cx="264997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No Automated Reminders</a:t>
            </a:r>
            <a:endParaRPr lang="en-US" sz="1350" dirty="0"/>
          </a:p>
        </p:txBody>
      </p:sp>
      <p:sp>
        <p:nvSpPr>
          <p:cNvPr id="34" name="Text 14"/>
          <p:cNvSpPr/>
          <p:nvPr/>
        </p:nvSpPr>
        <p:spPr>
          <a:xfrm>
            <a:off x="4895850" y="3352800"/>
            <a:ext cx="264997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Missed deadlines</a:t>
            </a:r>
            <a:endParaRPr lang="en-US" sz="1200" dirty="0"/>
          </a:p>
        </p:txBody>
      </p:sp>
      <p:sp>
        <p:nvSpPr>
          <p:cNvPr id="35" name="Text 15"/>
          <p:cNvSpPr/>
          <p:nvPr/>
        </p:nvSpPr>
        <p:spPr>
          <a:xfrm>
            <a:off x="8705850" y="3086100"/>
            <a:ext cx="199024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No Real-time Alerts</a:t>
            </a:r>
            <a:endParaRPr lang="en-US" sz="1350" dirty="0"/>
          </a:p>
        </p:txBody>
      </p:sp>
      <p:sp>
        <p:nvSpPr>
          <p:cNvPr id="36" name="Text 16"/>
          <p:cNvSpPr/>
          <p:nvPr/>
        </p:nvSpPr>
        <p:spPr>
          <a:xfrm>
            <a:off x="8705850" y="3352800"/>
            <a:ext cx="199024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Delays or issues</a:t>
            </a:r>
            <a:endParaRPr lang="en-US" sz="1200" dirty="0"/>
          </a:p>
        </p:txBody>
      </p:sp>
      <p:sp>
        <p:nvSpPr>
          <p:cNvPr id="37" name="Text 17"/>
          <p:cNvSpPr/>
          <p:nvPr/>
        </p:nvSpPr>
        <p:spPr>
          <a:xfrm>
            <a:off x="4419600" y="4229100"/>
            <a:ext cx="71628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Need for a System</a:t>
            </a:r>
            <a:endParaRPr lang="en-US" sz="1800" dirty="0"/>
          </a:p>
        </p:txBody>
      </p:sp>
      <p:sp>
        <p:nvSpPr>
          <p:cNvPr id="38" name="Text 18"/>
          <p:cNvSpPr/>
          <p:nvPr/>
        </p:nvSpPr>
        <p:spPr>
          <a:xfrm>
            <a:off x="4686300" y="4648200"/>
            <a:ext cx="358669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Centrally manage events, tasks, teams</a:t>
            </a:r>
            <a:endParaRPr lang="en-US" sz="1200" dirty="0"/>
          </a:p>
        </p:txBody>
      </p:sp>
      <p:sp>
        <p:nvSpPr>
          <p:cNvPr id="39" name="Text 19"/>
          <p:cNvSpPr/>
          <p:nvPr/>
        </p:nvSpPr>
        <p:spPr>
          <a:xfrm>
            <a:off x="4686300" y="4953000"/>
            <a:ext cx="375868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Automate notifications, reminders, alerts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104900"/>
            <a:ext cx="5600700" cy="23812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343025"/>
            <a:ext cx="247650" cy="2857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86690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1717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104900"/>
            <a:ext cx="5600700" cy="23812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8900" y="1343025"/>
            <a:ext cx="285750" cy="2857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0" y="18669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0" y="217170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3714750"/>
            <a:ext cx="5600700" cy="27622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3952875"/>
            <a:ext cx="247650" cy="2857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447675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501015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0300" y="3714750"/>
            <a:ext cx="5600700" cy="27622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8900" y="3952875"/>
            <a:ext cx="361950" cy="2857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0" y="447675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0" y="478155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0" y="5086350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0" y="5391150"/>
            <a:ext cx="152400" cy="1524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System Requirements</a:t>
            </a:r>
            <a:endParaRPr lang="en-US" sz="2700" dirty="0"/>
          </a:p>
        </p:txBody>
      </p:sp>
      <p:sp>
        <p:nvSpPr>
          <p:cNvPr id="23" name="Text 1"/>
          <p:cNvSpPr/>
          <p:nvPr/>
        </p:nvSpPr>
        <p:spPr>
          <a:xfrm>
            <a:off x="1009650" y="1352550"/>
            <a:ext cx="1880592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99F6E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Event Setup</a:t>
            </a:r>
            <a:endParaRPr lang="en-US" sz="1800" dirty="0"/>
          </a:p>
        </p:txBody>
      </p:sp>
      <p:sp>
        <p:nvSpPr>
          <p:cNvPr id="24" name="Text 2"/>
          <p:cNvSpPr/>
          <p:nvPr/>
        </p:nvSpPr>
        <p:spPr>
          <a:xfrm>
            <a:off x="838200" y="1828800"/>
            <a:ext cx="492400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Create event with type, date, guest count, name, etc.</a:t>
            </a:r>
            <a:endParaRPr lang="en-US" sz="1200" dirty="0"/>
          </a:p>
        </p:txBody>
      </p:sp>
      <p:sp>
        <p:nvSpPr>
          <p:cNvPr id="25" name="Text 3"/>
          <p:cNvSpPr/>
          <p:nvPr/>
        </p:nvSpPr>
        <p:spPr>
          <a:xfrm>
            <a:off x="838200" y="2133600"/>
            <a:ext cx="316432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Store event details in Event model</a:t>
            </a:r>
            <a:endParaRPr lang="en-US" sz="1200" dirty="0"/>
          </a:p>
        </p:txBody>
      </p:sp>
      <p:sp>
        <p:nvSpPr>
          <p:cNvPr id="26" name="Text 4"/>
          <p:cNvSpPr/>
          <p:nvPr/>
        </p:nvSpPr>
        <p:spPr>
          <a:xfrm>
            <a:off x="6877050" y="1352550"/>
            <a:ext cx="2601039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99F6E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Task Assignment</a:t>
            </a:r>
            <a:endParaRPr lang="en-US" sz="1800" dirty="0"/>
          </a:p>
        </p:txBody>
      </p:sp>
      <p:sp>
        <p:nvSpPr>
          <p:cNvPr id="27" name="Text 5"/>
          <p:cNvSpPr/>
          <p:nvPr/>
        </p:nvSpPr>
        <p:spPr>
          <a:xfrm>
            <a:off x="6667500" y="1828800"/>
            <a:ext cx="577679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Assign tasks to Catering, Decorations, Entertainment, Logistics</a:t>
            </a:r>
            <a:endParaRPr lang="en-US" sz="1200" dirty="0"/>
          </a:p>
        </p:txBody>
      </p:sp>
      <p:sp>
        <p:nvSpPr>
          <p:cNvPr id="28" name="Text 6"/>
          <p:cNvSpPr/>
          <p:nvPr/>
        </p:nvSpPr>
        <p:spPr>
          <a:xfrm>
            <a:off x="6667500" y="2133600"/>
            <a:ext cx="49149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Store task details: taskName, dueDate, teamId, status, specialRequests</a:t>
            </a:r>
            <a:endParaRPr lang="en-US" sz="1200" dirty="0"/>
          </a:p>
        </p:txBody>
      </p:sp>
      <p:sp>
        <p:nvSpPr>
          <p:cNvPr id="29" name="Text 7"/>
          <p:cNvSpPr/>
          <p:nvPr/>
        </p:nvSpPr>
        <p:spPr>
          <a:xfrm>
            <a:off x="1009650" y="3962400"/>
            <a:ext cx="4050149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99F6E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Notifications &amp; Reminders</a:t>
            </a:r>
            <a:endParaRPr lang="en-US" sz="1800" dirty="0"/>
          </a:p>
        </p:txBody>
      </p:sp>
      <p:sp>
        <p:nvSpPr>
          <p:cNvPr id="30" name="Text 8"/>
          <p:cNvSpPr/>
          <p:nvPr/>
        </p:nvSpPr>
        <p:spPr>
          <a:xfrm>
            <a:off x="838200" y="4438650"/>
            <a:ext cx="49149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Notify teams when: event created, task assigned, task updated, issue reported</a:t>
            </a:r>
            <a:endParaRPr lang="en-US" sz="1200" dirty="0"/>
          </a:p>
        </p:txBody>
      </p:sp>
      <p:sp>
        <p:nvSpPr>
          <p:cNvPr id="31" name="Text 9"/>
          <p:cNvSpPr/>
          <p:nvPr/>
        </p:nvSpPr>
        <p:spPr>
          <a:xfrm>
            <a:off x="838200" y="4972050"/>
            <a:ext cx="49149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Send reminders: one day before event, few hours before, event-day alert</a:t>
            </a:r>
            <a:endParaRPr lang="en-US" sz="1200" dirty="0"/>
          </a:p>
        </p:txBody>
      </p:sp>
      <p:sp>
        <p:nvSpPr>
          <p:cNvPr id="32" name="Text 10"/>
          <p:cNvSpPr/>
          <p:nvPr/>
        </p:nvSpPr>
        <p:spPr>
          <a:xfrm>
            <a:off x="6953250" y="3962400"/>
            <a:ext cx="3687247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99F6E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Technical Requirements</a:t>
            </a:r>
            <a:endParaRPr lang="en-US" sz="1800" dirty="0"/>
          </a:p>
        </p:txBody>
      </p:sp>
      <p:sp>
        <p:nvSpPr>
          <p:cNvPr id="33" name="Text 11"/>
          <p:cNvSpPr/>
          <p:nvPr/>
        </p:nvSpPr>
        <p:spPr>
          <a:xfrm>
            <a:off x="6667500" y="4438650"/>
            <a:ext cx="426160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Backend using Play Framework with REST APIs</a:t>
            </a:r>
            <a:endParaRPr lang="en-US" sz="1200" dirty="0"/>
          </a:p>
        </p:txBody>
      </p:sp>
      <p:sp>
        <p:nvSpPr>
          <p:cNvPr id="34" name="Text 12"/>
          <p:cNvSpPr/>
          <p:nvPr/>
        </p:nvSpPr>
        <p:spPr>
          <a:xfrm>
            <a:off x="6667500" y="4743450"/>
            <a:ext cx="378100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Akka-based microservice for notifications</a:t>
            </a:r>
            <a:endParaRPr lang="en-US" sz="1200" dirty="0"/>
          </a:p>
        </p:txBody>
      </p:sp>
      <p:sp>
        <p:nvSpPr>
          <p:cNvPr id="35" name="Text 13"/>
          <p:cNvSpPr/>
          <p:nvPr/>
        </p:nvSpPr>
        <p:spPr>
          <a:xfrm>
            <a:off x="6667500" y="5048250"/>
            <a:ext cx="235386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Kafka for reliable queuing</a:t>
            </a:r>
            <a:endParaRPr lang="en-US" sz="1200" dirty="0"/>
          </a:p>
        </p:txBody>
      </p:sp>
      <p:sp>
        <p:nvSpPr>
          <p:cNvPr id="36" name="Text 14"/>
          <p:cNvSpPr/>
          <p:nvPr/>
        </p:nvSpPr>
        <p:spPr>
          <a:xfrm>
            <a:off x="6667500" y="5353050"/>
            <a:ext cx="210204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Docker for deployment</a:t>
            </a:r>
            <a:endParaRPr lang="en-US" sz="1200" dirty="0"/>
          </a:p>
        </p:txBody>
      </p:sp>
      <p:sp>
        <p:nvSpPr>
          <p:cNvPr id="37" name="Text 15"/>
          <p:cNvSpPr/>
          <p:nvPr/>
        </p:nvSpPr>
        <p:spPr>
          <a:xfrm>
            <a:off x="11697295" y="6496050"/>
            <a:ext cx="410766" cy="1809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3/13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066800"/>
            <a:ext cx="5619750" cy="24003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219200"/>
            <a:ext cx="323850" cy="3429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1962150"/>
            <a:ext cx="13335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8975" y="196215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2228850"/>
            <a:ext cx="1905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28975" y="222885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00" y="2971800"/>
            <a:ext cx="5314950" cy="3429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" y="3067050"/>
            <a:ext cx="13335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250" y="1066800"/>
            <a:ext cx="5619750" cy="24003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43650" y="1219200"/>
            <a:ext cx="285750" cy="3429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43650" y="1943100"/>
            <a:ext cx="5314950" cy="952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57950" y="209550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57950" y="2343150"/>
            <a:ext cx="1143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39225" y="2343150"/>
            <a:ext cx="1143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57950" y="2609850"/>
            <a:ext cx="1143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39225" y="2609850"/>
            <a:ext cx="1143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43650" y="2971800"/>
            <a:ext cx="5314950" cy="3429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19850" y="306705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1000" y="3657600"/>
            <a:ext cx="5619750" cy="23241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3400" y="3810000"/>
            <a:ext cx="361950" cy="3429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" y="4533900"/>
            <a:ext cx="5314950" cy="9525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7700" y="4933950"/>
            <a:ext cx="152400" cy="152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7700" y="5162550"/>
            <a:ext cx="13335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33400" y="5562600"/>
            <a:ext cx="2619375" cy="2667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1500" y="5629275"/>
            <a:ext cx="114300" cy="13335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228975" y="5562600"/>
            <a:ext cx="2619375" cy="2667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267075" y="5629275"/>
            <a:ext cx="133350" cy="13335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91250" y="3657600"/>
            <a:ext cx="5619750" cy="23241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343650" y="3810000"/>
            <a:ext cx="361950" cy="3429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343650" y="4533900"/>
            <a:ext cx="1720751" cy="5715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127825" y="4638675"/>
            <a:ext cx="152400" cy="1524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140601" y="4533900"/>
            <a:ext cx="1720900" cy="57150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924776" y="4638675"/>
            <a:ext cx="152400" cy="15240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937700" y="4533900"/>
            <a:ext cx="1720900" cy="571500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702826" y="4638675"/>
            <a:ext cx="190500" cy="1524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43650" y="5486400"/>
            <a:ext cx="5314950" cy="342900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419850" y="5581650"/>
            <a:ext cx="171450" cy="152400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81000" y="1066800"/>
            <a:ext cx="11430000" cy="6636693"/>
          </a:xfrm>
          <a:prstGeom prst="rect">
            <a:avLst/>
          </a:prstGeom>
        </p:spPr>
      </p:pic>
      <p:sp>
        <p:nvSpPr>
          <p:cNvPr id="42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Proposed Solution &amp; Approach</a:t>
            </a:r>
            <a:endParaRPr lang="en-US" sz="2700" dirty="0"/>
          </a:p>
        </p:txBody>
      </p:sp>
      <p:sp>
        <p:nvSpPr>
          <p:cNvPr id="43" name="Text 1"/>
          <p:cNvSpPr/>
          <p:nvPr/>
        </p:nvSpPr>
        <p:spPr>
          <a:xfrm>
            <a:off x="971550" y="1238250"/>
            <a:ext cx="2467808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Play Framework</a:t>
            </a:r>
            <a:endParaRPr lang="en-US" sz="1800" dirty="0"/>
          </a:p>
        </p:txBody>
      </p:sp>
      <p:sp>
        <p:nvSpPr>
          <p:cNvPr id="44" name="Text 2"/>
          <p:cNvSpPr/>
          <p:nvPr/>
        </p:nvSpPr>
        <p:spPr>
          <a:xfrm>
            <a:off x="533400" y="1638300"/>
            <a:ext cx="63779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REST APIs for event management</a:t>
            </a:r>
            <a:endParaRPr lang="en-US" sz="1200" dirty="0"/>
          </a:p>
        </p:txBody>
      </p:sp>
      <p:sp>
        <p:nvSpPr>
          <p:cNvPr id="45" name="Text 3"/>
          <p:cNvSpPr/>
          <p:nvPr/>
        </p:nvSpPr>
        <p:spPr>
          <a:xfrm>
            <a:off x="742950" y="1943100"/>
            <a:ext cx="124569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EventController</a:t>
            </a:r>
            <a:endParaRPr lang="en-US" sz="1050" dirty="0"/>
          </a:p>
        </p:txBody>
      </p:sp>
      <p:sp>
        <p:nvSpPr>
          <p:cNvPr id="46" name="Text 4"/>
          <p:cNvSpPr/>
          <p:nvPr/>
        </p:nvSpPr>
        <p:spPr>
          <a:xfrm>
            <a:off x="3457575" y="1943100"/>
            <a:ext cx="113264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TaskController</a:t>
            </a:r>
            <a:endParaRPr lang="en-US" sz="1050" dirty="0"/>
          </a:p>
        </p:txBody>
      </p:sp>
      <p:sp>
        <p:nvSpPr>
          <p:cNvPr id="47" name="Text 5"/>
          <p:cNvSpPr/>
          <p:nvPr/>
        </p:nvSpPr>
        <p:spPr>
          <a:xfrm>
            <a:off x="800100" y="2209800"/>
            <a:ext cx="121015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TeamController</a:t>
            </a:r>
            <a:endParaRPr lang="en-US" sz="1050" dirty="0"/>
          </a:p>
        </p:txBody>
      </p:sp>
      <p:sp>
        <p:nvSpPr>
          <p:cNvPr id="48" name="Text 6"/>
          <p:cNvSpPr/>
          <p:nvPr/>
        </p:nvSpPr>
        <p:spPr>
          <a:xfrm>
            <a:off x="3457575" y="2209800"/>
            <a:ext cx="120104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IssueController</a:t>
            </a:r>
            <a:endParaRPr lang="en-US" sz="1050" dirty="0"/>
          </a:p>
        </p:txBody>
      </p:sp>
      <p:sp>
        <p:nvSpPr>
          <p:cNvPr id="49" name="Text 7"/>
          <p:cNvSpPr/>
          <p:nvPr/>
        </p:nvSpPr>
        <p:spPr>
          <a:xfrm>
            <a:off x="819150" y="3048000"/>
            <a:ext cx="205329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DAO layer for persistence</a:t>
            </a:r>
            <a:endParaRPr lang="en-US" sz="1050" dirty="0"/>
          </a:p>
        </p:txBody>
      </p:sp>
      <p:sp>
        <p:nvSpPr>
          <p:cNvPr id="50" name="Text 8"/>
          <p:cNvSpPr/>
          <p:nvPr/>
        </p:nvSpPr>
        <p:spPr>
          <a:xfrm>
            <a:off x="6743700" y="1238250"/>
            <a:ext cx="272034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Kafka Integration</a:t>
            </a:r>
            <a:endParaRPr lang="en-US" sz="1800" dirty="0"/>
          </a:p>
        </p:txBody>
      </p:sp>
      <p:sp>
        <p:nvSpPr>
          <p:cNvPr id="51" name="Text 9"/>
          <p:cNvSpPr/>
          <p:nvPr/>
        </p:nvSpPr>
        <p:spPr>
          <a:xfrm>
            <a:off x="6343650" y="1638300"/>
            <a:ext cx="63779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Reliable queuing for notifications</a:t>
            </a:r>
            <a:endParaRPr lang="en-US" sz="1200" dirty="0"/>
          </a:p>
        </p:txBody>
      </p:sp>
      <p:sp>
        <p:nvSpPr>
          <p:cNvPr id="52" name="Text 10"/>
          <p:cNvSpPr/>
          <p:nvPr/>
        </p:nvSpPr>
        <p:spPr>
          <a:xfrm>
            <a:off x="6686550" y="2057400"/>
            <a:ext cx="239172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Topic: event-management</a:t>
            </a:r>
            <a:endParaRPr lang="en-US" sz="1200" dirty="0"/>
          </a:p>
        </p:txBody>
      </p:sp>
      <p:sp>
        <p:nvSpPr>
          <p:cNvPr id="53" name="Text 11"/>
          <p:cNvSpPr/>
          <p:nvPr/>
        </p:nvSpPr>
        <p:spPr>
          <a:xfrm>
            <a:off x="6648450" y="2324100"/>
            <a:ext cx="135231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EVENT_CREATED</a:t>
            </a:r>
            <a:endParaRPr lang="en-US" sz="1050" dirty="0"/>
          </a:p>
        </p:txBody>
      </p:sp>
      <p:sp>
        <p:nvSpPr>
          <p:cNvPr id="54" name="Text 12"/>
          <p:cNvSpPr/>
          <p:nvPr/>
        </p:nvSpPr>
        <p:spPr>
          <a:xfrm>
            <a:off x="9229725" y="2324100"/>
            <a:ext cx="130927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TASK_ASSIGNED</a:t>
            </a:r>
            <a:endParaRPr lang="en-US" sz="1050" dirty="0"/>
          </a:p>
        </p:txBody>
      </p:sp>
      <p:sp>
        <p:nvSpPr>
          <p:cNvPr id="55" name="Text 13"/>
          <p:cNvSpPr/>
          <p:nvPr/>
        </p:nvSpPr>
        <p:spPr>
          <a:xfrm>
            <a:off x="6648450" y="2590800"/>
            <a:ext cx="123461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TASK_UPDATED</a:t>
            </a:r>
            <a:endParaRPr lang="en-US" sz="1050" dirty="0"/>
          </a:p>
        </p:txBody>
      </p:sp>
      <p:sp>
        <p:nvSpPr>
          <p:cNvPr id="56" name="Text 14"/>
          <p:cNvSpPr/>
          <p:nvPr/>
        </p:nvSpPr>
        <p:spPr>
          <a:xfrm>
            <a:off x="9229725" y="2590800"/>
            <a:ext cx="140499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ISSUE_REPORTED</a:t>
            </a:r>
            <a:endParaRPr lang="en-US" sz="1050" dirty="0"/>
          </a:p>
        </p:txBody>
      </p:sp>
      <p:sp>
        <p:nvSpPr>
          <p:cNvPr id="57" name="Text 15"/>
          <p:cNvSpPr/>
          <p:nvPr/>
        </p:nvSpPr>
        <p:spPr>
          <a:xfrm>
            <a:off x="6648450" y="3048000"/>
            <a:ext cx="223599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EventKafkaProducer service</a:t>
            </a:r>
            <a:endParaRPr lang="en-US" sz="1050" dirty="0"/>
          </a:p>
        </p:txBody>
      </p:sp>
      <p:sp>
        <p:nvSpPr>
          <p:cNvPr id="58" name="Text 16"/>
          <p:cNvSpPr/>
          <p:nvPr/>
        </p:nvSpPr>
        <p:spPr>
          <a:xfrm>
            <a:off x="1009650" y="3829050"/>
            <a:ext cx="3896916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Akka Notification Service</a:t>
            </a:r>
            <a:endParaRPr lang="en-US" sz="1800" dirty="0"/>
          </a:p>
        </p:txBody>
      </p:sp>
      <p:sp>
        <p:nvSpPr>
          <p:cNvPr id="59" name="Text 17"/>
          <p:cNvSpPr/>
          <p:nvPr/>
        </p:nvSpPr>
        <p:spPr>
          <a:xfrm>
            <a:off x="533400" y="4229100"/>
            <a:ext cx="63779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Microservice for handling notifications</a:t>
            </a:r>
            <a:endParaRPr lang="en-US" sz="1200" dirty="0"/>
          </a:p>
        </p:txBody>
      </p:sp>
      <p:sp>
        <p:nvSpPr>
          <p:cNvPr id="60" name="Text 18"/>
          <p:cNvSpPr/>
          <p:nvPr/>
        </p:nvSpPr>
        <p:spPr>
          <a:xfrm>
            <a:off x="647700" y="4648200"/>
            <a:ext cx="50863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Components:</a:t>
            </a:r>
            <a:endParaRPr lang="en-US" sz="1200" dirty="0"/>
          </a:p>
        </p:txBody>
      </p:sp>
      <p:sp>
        <p:nvSpPr>
          <p:cNvPr id="61" name="Text 19"/>
          <p:cNvSpPr/>
          <p:nvPr/>
        </p:nvSpPr>
        <p:spPr>
          <a:xfrm>
            <a:off x="876300" y="4914900"/>
            <a:ext cx="203150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EventKafkaConsumerApp</a:t>
            </a:r>
            <a:endParaRPr lang="en-US" sz="1050" dirty="0"/>
          </a:p>
        </p:txBody>
      </p:sp>
      <p:sp>
        <p:nvSpPr>
          <p:cNvPr id="62" name="Text 20"/>
          <p:cNvSpPr/>
          <p:nvPr/>
        </p:nvSpPr>
        <p:spPr>
          <a:xfrm>
            <a:off x="857250" y="5143500"/>
            <a:ext cx="182201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EventCoordinatorActor</a:t>
            </a:r>
            <a:endParaRPr lang="en-US" sz="1050" dirty="0"/>
          </a:p>
        </p:txBody>
      </p:sp>
      <p:sp>
        <p:nvSpPr>
          <p:cNvPr id="63" name="Text 21"/>
          <p:cNvSpPr/>
          <p:nvPr/>
        </p:nvSpPr>
        <p:spPr>
          <a:xfrm>
            <a:off x="723900" y="5600700"/>
            <a:ext cx="97244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AlertService</a:t>
            </a:r>
            <a:endParaRPr lang="en-US" sz="1050" dirty="0"/>
          </a:p>
        </p:txBody>
      </p:sp>
      <p:sp>
        <p:nvSpPr>
          <p:cNvPr id="64" name="Text 22"/>
          <p:cNvSpPr/>
          <p:nvPr/>
        </p:nvSpPr>
        <p:spPr>
          <a:xfrm>
            <a:off x="3438525" y="5600700"/>
            <a:ext cx="93690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TaskService</a:t>
            </a:r>
            <a:endParaRPr lang="en-US" sz="1050" dirty="0"/>
          </a:p>
        </p:txBody>
      </p:sp>
      <p:sp>
        <p:nvSpPr>
          <p:cNvPr id="65" name="Text 23"/>
          <p:cNvSpPr/>
          <p:nvPr/>
        </p:nvSpPr>
        <p:spPr>
          <a:xfrm>
            <a:off x="6819900" y="3829050"/>
            <a:ext cx="1869877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Deployment</a:t>
            </a:r>
            <a:endParaRPr lang="en-US" sz="1800" dirty="0"/>
          </a:p>
        </p:txBody>
      </p:sp>
      <p:sp>
        <p:nvSpPr>
          <p:cNvPr id="66" name="Text 24"/>
          <p:cNvSpPr/>
          <p:nvPr/>
        </p:nvSpPr>
        <p:spPr>
          <a:xfrm>
            <a:off x="6343650" y="4229100"/>
            <a:ext cx="53149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Containerized components</a:t>
            </a:r>
            <a:endParaRPr lang="en-US" sz="1200" dirty="0"/>
          </a:p>
        </p:txBody>
      </p:sp>
      <p:sp>
        <p:nvSpPr>
          <p:cNvPr id="67" name="Text 25"/>
          <p:cNvSpPr/>
          <p:nvPr/>
        </p:nvSpPr>
        <p:spPr>
          <a:xfrm>
            <a:off x="6419850" y="4838700"/>
            <a:ext cx="156835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Play App</a:t>
            </a:r>
            <a:endParaRPr lang="en-US" sz="1050" dirty="0"/>
          </a:p>
        </p:txBody>
      </p:sp>
      <p:sp>
        <p:nvSpPr>
          <p:cNvPr id="68" name="Text 26"/>
          <p:cNvSpPr/>
          <p:nvPr/>
        </p:nvSpPr>
        <p:spPr>
          <a:xfrm>
            <a:off x="8216801" y="4838700"/>
            <a:ext cx="15685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Kafka</a:t>
            </a:r>
            <a:endParaRPr lang="en-US" sz="1050" dirty="0"/>
          </a:p>
        </p:txBody>
      </p:sp>
      <p:sp>
        <p:nvSpPr>
          <p:cNvPr id="69" name="Text 27"/>
          <p:cNvSpPr/>
          <p:nvPr/>
        </p:nvSpPr>
        <p:spPr>
          <a:xfrm>
            <a:off x="10013900" y="4838700"/>
            <a:ext cx="15685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Akka</a:t>
            </a:r>
            <a:endParaRPr lang="en-US" sz="1050" dirty="0"/>
          </a:p>
        </p:txBody>
      </p:sp>
      <p:sp>
        <p:nvSpPr>
          <p:cNvPr id="70" name="Text 28"/>
          <p:cNvSpPr/>
          <p:nvPr/>
        </p:nvSpPr>
        <p:spPr>
          <a:xfrm>
            <a:off x="6667500" y="5562600"/>
            <a:ext cx="274427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Docker Compose for orchestration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7620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181100"/>
            <a:ext cx="2438400" cy="2514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333500"/>
            <a:ext cx="28575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1438275"/>
            <a:ext cx="13335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1790700"/>
            <a:ext cx="2133600" cy="266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2095500"/>
            <a:ext cx="2133600" cy="2667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2400300"/>
            <a:ext cx="2133600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2705100"/>
            <a:ext cx="2133600" cy="266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3009900"/>
            <a:ext cx="2133600" cy="266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3371850"/>
            <a:ext cx="114300" cy="1333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76800" y="1028700"/>
            <a:ext cx="2438400" cy="2819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29200" y="1181100"/>
            <a:ext cx="304800" cy="381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05400" y="1285875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9200" y="1638300"/>
            <a:ext cx="2133600" cy="266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9200" y="1943100"/>
            <a:ext cx="2133600" cy="266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9200" y="2247900"/>
            <a:ext cx="2133600" cy="266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9200" y="2552700"/>
            <a:ext cx="2133600" cy="2667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9200" y="2857500"/>
            <a:ext cx="2133600" cy="2667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9200" y="3162300"/>
            <a:ext cx="2133600" cy="2667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29200" y="3524250"/>
            <a:ext cx="133350" cy="13335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48800" y="1333500"/>
            <a:ext cx="2438400" cy="22098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01200" y="1485900"/>
            <a:ext cx="342900" cy="3810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77400" y="1590675"/>
            <a:ext cx="190500" cy="152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601200" y="1943100"/>
            <a:ext cx="2133600" cy="2667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601200" y="2247900"/>
            <a:ext cx="2133600" cy="2667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601200" y="2552700"/>
            <a:ext cx="21336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601200" y="2857500"/>
            <a:ext cx="2133600" cy="2667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601200" y="3219450"/>
            <a:ext cx="114300" cy="13335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4038600"/>
            <a:ext cx="2438400" cy="25146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7200" y="4191000"/>
            <a:ext cx="304800" cy="3810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33400" y="4295775"/>
            <a:ext cx="152400" cy="1524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57200" y="4648200"/>
            <a:ext cx="2133600" cy="2667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57200" y="4953000"/>
            <a:ext cx="2133600" cy="26670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57200" y="5257800"/>
            <a:ext cx="2133600" cy="26670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57200" y="5562600"/>
            <a:ext cx="2133600" cy="266700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57200" y="5867400"/>
            <a:ext cx="2133600" cy="2667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7200" y="6229350"/>
            <a:ext cx="114300" cy="133350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04800" y="952500"/>
            <a:ext cx="11430000" cy="2381250"/>
          </a:xfrm>
          <a:prstGeom prst="rect">
            <a:avLst/>
          </a:prstGeom>
        </p:spPr>
      </p:pic>
      <p:sp>
        <p:nvSpPr>
          <p:cNvPr id="50" name="Text 0"/>
          <p:cNvSpPr/>
          <p:nvPr/>
        </p:nvSpPr>
        <p:spPr>
          <a:xfrm>
            <a:off x="304800" y="304800"/>
            <a:ext cx="1389888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Domain Model – Events, Tasks &amp; Teams</a:t>
            </a:r>
            <a:endParaRPr lang="en-US" sz="2700" dirty="0"/>
          </a:p>
        </p:txBody>
      </p:sp>
      <p:sp>
        <p:nvSpPr>
          <p:cNvPr id="51" name="Text 1"/>
          <p:cNvSpPr/>
          <p:nvPr/>
        </p:nvSpPr>
        <p:spPr>
          <a:xfrm>
            <a:off x="857250" y="1390650"/>
            <a:ext cx="73223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Event</a:t>
            </a:r>
            <a:endParaRPr lang="en-US" sz="1500" dirty="0"/>
          </a:p>
        </p:txBody>
      </p:sp>
      <p:sp>
        <p:nvSpPr>
          <p:cNvPr id="52" name="Text 2"/>
          <p:cNvSpPr/>
          <p:nvPr/>
        </p:nvSpPr>
        <p:spPr>
          <a:xfrm>
            <a:off x="533400" y="1790700"/>
            <a:ext cx="2133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id: Int</a:t>
            </a:r>
            <a:endParaRPr lang="en-US" sz="1050" dirty="0"/>
          </a:p>
        </p:txBody>
      </p:sp>
      <p:sp>
        <p:nvSpPr>
          <p:cNvPr id="53" name="Text 3"/>
          <p:cNvSpPr/>
          <p:nvPr/>
        </p:nvSpPr>
        <p:spPr>
          <a:xfrm>
            <a:off x="533400" y="2095500"/>
            <a:ext cx="2133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name: String</a:t>
            </a:r>
            <a:endParaRPr lang="en-US" sz="1050" dirty="0"/>
          </a:p>
        </p:txBody>
      </p:sp>
      <p:sp>
        <p:nvSpPr>
          <p:cNvPr id="54" name="Text 4"/>
          <p:cNvSpPr/>
          <p:nvPr/>
        </p:nvSpPr>
        <p:spPr>
          <a:xfrm>
            <a:off x="533400" y="2400300"/>
            <a:ext cx="25603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eventType: String</a:t>
            </a:r>
            <a:endParaRPr lang="en-US" sz="1050" dirty="0"/>
          </a:p>
        </p:txBody>
      </p:sp>
      <p:sp>
        <p:nvSpPr>
          <p:cNvPr id="55" name="Text 5"/>
          <p:cNvSpPr/>
          <p:nvPr/>
        </p:nvSpPr>
        <p:spPr>
          <a:xfrm>
            <a:off x="533400" y="2705100"/>
            <a:ext cx="25603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eventDate: Date</a:t>
            </a:r>
            <a:endParaRPr lang="en-US" sz="1050" dirty="0"/>
          </a:p>
        </p:txBody>
      </p:sp>
      <p:sp>
        <p:nvSpPr>
          <p:cNvPr id="56" name="Text 6"/>
          <p:cNvSpPr/>
          <p:nvPr/>
        </p:nvSpPr>
        <p:spPr>
          <a:xfrm>
            <a:off x="533400" y="3009900"/>
            <a:ext cx="25603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guestCount: Int</a:t>
            </a:r>
            <a:endParaRPr lang="en-US" sz="1050" dirty="0"/>
          </a:p>
        </p:txBody>
      </p:sp>
      <p:sp>
        <p:nvSpPr>
          <p:cNvPr id="57" name="Text 7"/>
          <p:cNvSpPr/>
          <p:nvPr/>
        </p:nvSpPr>
        <p:spPr>
          <a:xfrm>
            <a:off x="652016" y="3371850"/>
            <a:ext cx="1841659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One-to-many with Task</a:t>
            </a:r>
            <a:endParaRPr lang="en-US" sz="1050" dirty="0"/>
          </a:p>
        </p:txBody>
      </p:sp>
      <p:sp>
        <p:nvSpPr>
          <p:cNvPr id="58" name="Text 8"/>
          <p:cNvSpPr/>
          <p:nvPr/>
        </p:nvSpPr>
        <p:spPr>
          <a:xfrm>
            <a:off x="5448300" y="1238250"/>
            <a:ext cx="56882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Task</a:t>
            </a:r>
            <a:endParaRPr lang="en-US" sz="1500" dirty="0"/>
          </a:p>
        </p:txBody>
      </p:sp>
      <p:sp>
        <p:nvSpPr>
          <p:cNvPr id="59" name="Text 9"/>
          <p:cNvSpPr/>
          <p:nvPr/>
        </p:nvSpPr>
        <p:spPr>
          <a:xfrm>
            <a:off x="5105400" y="1638300"/>
            <a:ext cx="2133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id: Int</a:t>
            </a:r>
            <a:endParaRPr lang="en-US" sz="1050" dirty="0"/>
          </a:p>
        </p:txBody>
      </p:sp>
      <p:sp>
        <p:nvSpPr>
          <p:cNvPr id="60" name="Text 10"/>
          <p:cNvSpPr/>
          <p:nvPr/>
        </p:nvSpPr>
        <p:spPr>
          <a:xfrm>
            <a:off x="5105400" y="1943100"/>
            <a:ext cx="2133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eventId: Int</a:t>
            </a:r>
            <a:endParaRPr lang="en-US" sz="1050" dirty="0"/>
          </a:p>
        </p:txBody>
      </p:sp>
      <p:sp>
        <p:nvSpPr>
          <p:cNvPr id="61" name="Text 11"/>
          <p:cNvSpPr/>
          <p:nvPr/>
        </p:nvSpPr>
        <p:spPr>
          <a:xfrm>
            <a:off x="5105400" y="2247900"/>
            <a:ext cx="2133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teamId: Int</a:t>
            </a:r>
            <a:endParaRPr lang="en-US" sz="1050" dirty="0"/>
          </a:p>
        </p:txBody>
      </p:sp>
      <p:sp>
        <p:nvSpPr>
          <p:cNvPr id="62" name="Text 12"/>
          <p:cNvSpPr/>
          <p:nvPr/>
        </p:nvSpPr>
        <p:spPr>
          <a:xfrm>
            <a:off x="5105400" y="2552700"/>
            <a:ext cx="25603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taskName: String</a:t>
            </a:r>
            <a:endParaRPr lang="en-US" sz="1050" dirty="0"/>
          </a:p>
        </p:txBody>
      </p:sp>
      <p:sp>
        <p:nvSpPr>
          <p:cNvPr id="63" name="Text 13"/>
          <p:cNvSpPr/>
          <p:nvPr/>
        </p:nvSpPr>
        <p:spPr>
          <a:xfrm>
            <a:off x="5105400" y="2857500"/>
            <a:ext cx="2133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dueDate: Date</a:t>
            </a:r>
            <a:endParaRPr lang="en-US" sz="1050" dirty="0"/>
          </a:p>
        </p:txBody>
      </p:sp>
      <p:sp>
        <p:nvSpPr>
          <p:cNvPr id="64" name="Text 14"/>
          <p:cNvSpPr/>
          <p:nvPr/>
        </p:nvSpPr>
        <p:spPr>
          <a:xfrm>
            <a:off x="5105400" y="3162300"/>
            <a:ext cx="25603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status: String</a:t>
            </a:r>
            <a:endParaRPr lang="en-US" sz="1050" dirty="0"/>
          </a:p>
        </p:txBody>
      </p:sp>
      <p:sp>
        <p:nvSpPr>
          <p:cNvPr id="65" name="Text 15"/>
          <p:cNvSpPr/>
          <p:nvPr/>
        </p:nvSpPr>
        <p:spPr>
          <a:xfrm>
            <a:off x="5243066" y="3524250"/>
            <a:ext cx="132927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Belongs-to Team</a:t>
            </a:r>
            <a:endParaRPr lang="en-US" sz="1050" dirty="0"/>
          </a:p>
        </p:txBody>
      </p:sp>
      <p:sp>
        <p:nvSpPr>
          <p:cNvPr id="66" name="Text 16"/>
          <p:cNvSpPr/>
          <p:nvPr/>
        </p:nvSpPr>
        <p:spPr>
          <a:xfrm>
            <a:off x="10058400" y="1543050"/>
            <a:ext cx="6731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B21A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Team</a:t>
            </a:r>
            <a:endParaRPr lang="en-US" sz="1500" dirty="0"/>
          </a:p>
        </p:txBody>
      </p:sp>
      <p:sp>
        <p:nvSpPr>
          <p:cNvPr id="67" name="Text 17"/>
          <p:cNvSpPr/>
          <p:nvPr/>
        </p:nvSpPr>
        <p:spPr>
          <a:xfrm>
            <a:off x="9677400" y="1943100"/>
            <a:ext cx="2133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id: Int</a:t>
            </a:r>
            <a:endParaRPr lang="en-US" sz="1050" dirty="0"/>
          </a:p>
        </p:txBody>
      </p:sp>
      <p:sp>
        <p:nvSpPr>
          <p:cNvPr id="68" name="Text 18"/>
          <p:cNvSpPr/>
          <p:nvPr/>
        </p:nvSpPr>
        <p:spPr>
          <a:xfrm>
            <a:off x="9677400" y="2247900"/>
            <a:ext cx="2133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name: String</a:t>
            </a:r>
            <a:endParaRPr lang="en-US" sz="1050" dirty="0"/>
          </a:p>
        </p:txBody>
      </p:sp>
      <p:sp>
        <p:nvSpPr>
          <p:cNvPr id="69" name="Text 19"/>
          <p:cNvSpPr/>
          <p:nvPr/>
        </p:nvSpPr>
        <p:spPr>
          <a:xfrm>
            <a:off x="9677400" y="2552700"/>
            <a:ext cx="25603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teamType: String</a:t>
            </a:r>
            <a:endParaRPr lang="en-US" sz="1050" dirty="0"/>
          </a:p>
        </p:txBody>
      </p:sp>
      <p:sp>
        <p:nvSpPr>
          <p:cNvPr id="70" name="Text 20"/>
          <p:cNvSpPr/>
          <p:nvPr/>
        </p:nvSpPr>
        <p:spPr>
          <a:xfrm>
            <a:off x="9677400" y="2857500"/>
            <a:ext cx="25603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phoneNo: String</a:t>
            </a:r>
            <a:endParaRPr lang="en-US" sz="1050" dirty="0"/>
          </a:p>
        </p:txBody>
      </p:sp>
      <p:sp>
        <p:nvSpPr>
          <p:cNvPr id="71" name="Text 21"/>
          <p:cNvSpPr/>
          <p:nvPr/>
        </p:nvSpPr>
        <p:spPr>
          <a:xfrm>
            <a:off x="9796016" y="3219450"/>
            <a:ext cx="1841659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One-to-many with Task</a:t>
            </a:r>
            <a:endParaRPr lang="en-US" sz="1050" dirty="0"/>
          </a:p>
        </p:txBody>
      </p:sp>
      <p:sp>
        <p:nvSpPr>
          <p:cNvPr id="72" name="Text 22"/>
          <p:cNvSpPr/>
          <p:nvPr/>
        </p:nvSpPr>
        <p:spPr>
          <a:xfrm>
            <a:off x="876300" y="4248150"/>
            <a:ext cx="67508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991B1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Issue</a:t>
            </a:r>
            <a:endParaRPr lang="en-US" sz="1500" dirty="0"/>
          </a:p>
        </p:txBody>
      </p:sp>
      <p:sp>
        <p:nvSpPr>
          <p:cNvPr id="73" name="Text 23"/>
          <p:cNvSpPr/>
          <p:nvPr/>
        </p:nvSpPr>
        <p:spPr>
          <a:xfrm>
            <a:off x="533400" y="4648200"/>
            <a:ext cx="2133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id: Int</a:t>
            </a:r>
            <a:endParaRPr lang="en-US" sz="1050" dirty="0"/>
          </a:p>
        </p:txBody>
      </p:sp>
      <p:sp>
        <p:nvSpPr>
          <p:cNvPr id="74" name="Text 24"/>
          <p:cNvSpPr/>
          <p:nvPr/>
        </p:nvSpPr>
        <p:spPr>
          <a:xfrm>
            <a:off x="533400" y="4953000"/>
            <a:ext cx="2133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eventId: Int</a:t>
            </a:r>
            <a:endParaRPr lang="en-US" sz="1050" dirty="0"/>
          </a:p>
        </p:txBody>
      </p:sp>
      <p:sp>
        <p:nvSpPr>
          <p:cNvPr id="75" name="Text 25"/>
          <p:cNvSpPr/>
          <p:nvPr/>
        </p:nvSpPr>
        <p:spPr>
          <a:xfrm>
            <a:off x="533400" y="5257800"/>
            <a:ext cx="2133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taskId: Int</a:t>
            </a:r>
            <a:endParaRPr lang="en-US" sz="1050" dirty="0"/>
          </a:p>
        </p:txBody>
      </p:sp>
      <p:sp>
        <p:nvSpPr>
          <p:cNvPr id="76" name="Text 26"/>
          <p:cNvSpPr/>
          <p:nvPr/>
        </p:nvSpPr>
        <p:spPr>
          <a:xfrm>
            <a:off x="533400" y="5562600"/>
            <a:ext cx="25603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description: String</a:t>
            </a:r>
            <a:endParaRPr lang="en-US" sz="1050" dirty="0"/>
          </a:p>
        </p:txBody>
      </p:sp>
      <p:sp>
        <p:nvSpPr>
          <p:cNvPr id="77" name="Text 27"/>
          <p:cNvSpPr/>
          <p:nvPr/>
        </p:nvSpPr>
        <p:spPr>
          <a:xfrm>
            <a:off x="533400" y="5867400"/>
            <a:ext cx="25603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reportedAt: Date</a:t>
            </a:r>
            <a:endParaRPr lang="en-US" sz="1050" dirty="0"/>
          </a:p>
        </p:txBody>
      </p:sp>
      <p:sp>
        <p:nvSpPr>
          <p:cNvPr id="78" name="Text 28"/>
          <p:cNvSpPr/>
          <p:nvPr/>
        </p:nvSpPr>
        <p:spPr>
          <a:xfrm>
            <a:off x="652016" y="6229350"/>
            <a:ext cx="1954709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One-to-many with Event</a:t>
            </a:r>
            <a:endParaRPr lang="en-US" sz="1050" dirty="0"/>
          </a:p>
        </p:txBody>
      </p:sp>
      <p:sp>
        <p:nvSpPr>
          <p:cNvPr id="79" name="Text 29"/>
          <p:cNvSpPr/>
          <p:nvPr/>
        </p:nvSpPr>
        <p:spPr>
          <a:xfrm>
            <a:off x="10001250" y="4248150"/>
            <a:ext cx="150268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80" name="Text 30"/>
          <p:cNvSpPr/>
          <p:nvPr/>
        </p:nvSpPr>
        <p:spPr>
          <a:xfrm>
            <a:off x="9677400" y="4648200"/>
            <a:ext cx="2133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endParaRPr lang="en-US" sz="1050" dirty="0"/>
          </a:p>
        </p:txBody>
      </p:sp>
      <p:sp>
        <p:nvSpPr>
          <p:cNvPr id="81" name="Text 31"/>
          <p:cNvSpPr/>
          <p:nvPr/>
        </p:nvSpPr>
        <p:spPr>
          <a:xfrm>
            <a:off x="9677400" y="4953000"/>
            <a:ext cx="2133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endParaRPr lang="en-US" sz="1050" dirty="0"/>
          </a:p>
        </p:txBody>
      </p:sp>
      <p:sp>
        <p:nvSpPr>
          <p:cNvPr id="82" name="Text 32"/>
          <p:cNvSpPr/>
          <p:nvPr/>
        </p:nvSpPr>
        <p:spPr>
          <a:xfrm>
            <a:off x="9677400" y="5257800"/>
            <a:ext cx="2133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endParaRPr lang="en-US" sz="1050" dirty="0"/>
          </a:p>
        </p:txBody>
      </p:sp>
      <p:sp>
        <p:nvSpPr>
          <p:cNvPr id="83" name="Text 33"/>
          <p:cNvSpPr/>
          <p:nvPr/>
        </p:nvSpPr>
        <p:spPr>
          <a:xfrm>
            <a:off x="9677400" y="5562600"/>
            <a:ext cx="25603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endParaRPr lang="en-US" sz="1050" dirty="0"/>
          </a:p>
        </p:txBody>
      </p:sp>
      <p:sp>
        <p:nvSpPr>
          <p:cNvPr id="84" name="Text 34"/>
          <p:cNvSpPr/>
          <p:nvPr/>
        </p:nvSpPr>
        <p:spPr>
          <a:xfrm>
            <a:off x="9677400" y="5867400"/>
            <a:ext cx="25603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endParaRPr lang="en-US" sz="1050" dirty="0"/>
          </a:p>
        </p:txBody>
      </p:sp>
      <p:sp>
        <p:nvSpPr>
          <p:cNvPr id="85" name="Text 35"/>
          <p:cNvSpPr/>
          <p:nvPr/>
        </p:nvSpPr>
        <p:spPr>
          <a:xfrm>
            <a:off x="9815066" y="6229350"/>
            <a:ext cx="189827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endParaRPr lang="en-US" sz="1050" dirty="0"/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75BB40B5-B7E8-5D25-BEB7-7212D6EAEFBC}"/>
              </a:ext>
            </a:extLst>
          </p:cNvPr>
          <p:cNvCxnSpPr/>
          <p:nvPr/>
        </p:nvCxnSpPr>
        <p:spPr>
          <a:xfrm>
            <a:off x="2590800" y="1905000"/>
            <a:ext cx="2438400" cy="1524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E9390F84-B2C6-FCFE-5A34-C225DDB21C1B}"/>
              </a:ext>
            </a:extLst>
          </p:cNvPr>
          <p:cNvCxnSpPr/>
          <p:nvPr/>
        </p:nvCxnSpPr>
        <p:spPr>
          <a:xfrm rot="10800000" flipV="1">
            <a:off x="7162800" y="2057400"/>
            <a:ext cx="2438400" cy="3048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7161E51-8085-E5C9-7AF2-27826B9C94AE}"/>
              </a:ext>
            </a:extLst>
          </p:cNvPr>
          <p:cNvCxnSpPr/>
          <p:nvPr/>
        </p:nvCxnSpPr>
        <p:spPr>
          <a:xfrm>
            <a:off x="1710466" y="3695700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1104900"/>
            <a:ext cx="2438400" cy="990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5975" y="1257300"/>
            <a:ext cx="247650" cy="3429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9722" y="661768"/>
            <a:ext cx="2743200" cy="1905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1143" y="814168"/>
            <a:ext cx="285750" cy="342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9001" y="1582079"/>
            <a:ext cx="3749039" cy="15302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27432" y="3018679"/>
            <a:ext cx="2743200" cy="12192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56045" y="3163614"/>
            <a:ext cx="285750" cy="56452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19285" y="2561501"/>
            <a:ext cx="9144" cy="45717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4653291" y="3327264"/>
            <a:ext cx="27432" cy="109728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3329" y="3562350"/>
            <a:ext cx="3048000" cy="20193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65729" y="3810000"/>
            <a:ext cx="361950" cy="3429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43950" y="3487943"/>
            <a:ext cx="2438400" cy="20193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2175" y="3640343"/>
            <a:ext cx="361950" cy="3429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7175" y="4892365"/>
            <a:ext cx="4667250" cy="1905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Overall Architecture</a:t>
            </a:r>
            <a:endParaRPr lang="en-US" sz="2700" dirty="0"/>
          </a:p>
        </p:txBody>
      </p:sp>
      <p:sp>
        <p:nvSpPr>
          <p:cNvPr id="21" name="Text 1"/>
          <p:cNvSpPr/>
          <p:nvPr/>
        </p:nvSpPr>
        <p:spPr>
          <a:xfrm>
            <a:off x="929640" y="1676400"/>
            <a:ext cx="25603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Event Manager (User)</a:t>
            </a:r>
            <a:endParaRPr lang="en-US" sz="1350" dirty="0"/>
          </a:p>
        </p:txBody>
      </p:sp>
      <p:sp>
        <p:nvSpPr>
          <p:cNvPr id="22" name="Text 2"/>
          <p:cNvSpPr/>
          <p:nvPr/>
        </p:nvSpPr>
        <p:spPr>
          <a:xfrm>
            <a:off x="7761193" y="852268"/>
            <a:ext cx="237636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Play Framework App</a:t>
            </a:r>
            <a:endParaRPr lang="en-US" sz="1350" dirty="0"/>
          </a:p>
        </p:txBody>
      </p:sp>
      <p:sp>
        <p:nvSpPr>
          <p:cNvPr id="23" name="Text 3"/>
          <p:cNvSpPr/>
          <p:nvPr/>
        </p:nvSpPr>
        <p:spPr>
          <a:xfrm>
            <a:off x="7332122" y="1233268"/>
            <a:ext cx="29260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Event-management</a:t>
            </a:r>
            <a:endParaRPr lang="en-US" sz="1050" dirty="0"/>
          </a:p>
        </p:txBody>
      </p:sp>
      <p:sp>
        <p:nvSpPr>
          <p:cNvPr id="24" name="Text 4"/>
          <p:cNvSpPr/>
          <p:nvPr/>
        </p:nvSpPr>
        <p:spPr>
          <a:xfrm>
            <a:off x="7332122" y="1499968"/>
            <a:ext cx="243840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 EventController</a:t>
            </a:r>
            <a:endParaRPr lang="en-US" sz="900" dirty="0"/>
          </a:p>
        </p:txBody>
      </p:sp>
      <p:sp>
        <p:nvSpPr>
          <p:cNvPr id="25" name="Text 5"/>
          <p:cNvSpPr/>
          <p:nvPr/>
        </p:nvSpPr>
        <p:spPr>
          <a:xfrm>
            <a:off x="7332122" y="1690468"/>
            <a:ext cx="243840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 TaskController</a:t>
            </a:r>
            <a:endParaRPr lang="en-US" sz="900" dirty="0"/>
          </a:p>
        </p:txBody>
      </p:sp>
      <p:sp>
        <p:nvSpPr>
          <p:cNvPr id="26" name="Text 6"/>
          <p:cNvSpPr/>
          <p:nvPr/>
        </p:nvSpPr>
        <p:spPr>
          <a:xfrm>
            <a:off x="7332122" y="1880968"/>
            <a:ext cx="243840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 TeamController</a:t>
            </a:r>
            <a:endParaRPr lang="en-US" sz="900" dirty="0"/>
          </a:p>
        </p:txBody>
      </p:sp>
      <p:sp>
        <p:nvSpPr>
          <p:cNvPr id="27" name="Text 7"/>
          <p:cNvSpPr/>
          <p:nvPr/>
        </p:nvSpPr>
        <p:spPr>
          <a:xfrm>
            <a:off x="7332122" y="2071468"/>
            <a:ext cx="243840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 IssueController</a:t>
            </a:r>
            <a:endParaRPr lang="en-US" sz="900" dirty="0"/>
          </a:p>
        </p:txBody>
      </p:sp>
      <p:sp>
        <p:nvSpPr>
          <p:cNvPr id="28" name="Text 8"/>
          <p:cNvSpPr/>
          <p:nvPr/>
        </p:nvSpPr>
        <p:spPr>
          <a:xfrm>
            <a:off x="7332122" y="2261968"/>
            <a:ext cx="292608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 NotificationController</a:t>
            </a:r>
            <a:endParaRPr lang="en-US" sz="900" dirty="0"/>
          </a:p>
        </p:txBody>
      </p:sp>
      <p:sp>
        <p:nvSpPr>
          <p:cNvPr id="29" name="Text 9"/>
          <p:cNvSpPr/>
          <p:nvPr/>
        </p:nvSpPr>
        <p:spPr>
          <a:xfrm>
            <a:off x="5135880" y="3631963"/>
            <a:ext cx="2926080" cy="43907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Kafka Broker</a:t>
            </a:r>
            <a:endParaRPr lang="en-US" sz="1350" dirty="0"/>
          </a:p>
        </p:txBody>
      </p:sp>
      <p:sp>
        <p:nvSpPr>
          <p:cNvPr id="30" name="Text 10"/>
          <p:cNvSpPr/>
          <p:nvPr/>
        </p:nvSpPr>
        <p:spPr>
          <a:xfrm>
            <a:off x="5135880" y="3986013"/>
            <a:ext cx="2926080" cy="31362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Topic: event-management</a:t>
            </a:r>
            <a:endParaRPr lang="en-US" sz="1050" dirty="0"/>
          </a:p>
        </p:txBody>
      </p:sp>
      <p:sp>
        <p:nvSpPr>
          <p:cNvPr id="31" name="Text 11"/>
          <p:cNvSpPr/>
          <p:nvPr/>
        </p:nvSpPr>
        <p:spPr>
          <a:xfrm>
            <a:off x="1641979" y="3714750"/>
            <a:ext cx="226695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Akka Notification Service</a:t>
            </a:r>
            <a:endParaRPr lang="en-US" sz="1350" dirty="0"/>
          </a:p>
        </p:txBody>
      </p:sp>
      <p:sp>
        <p:nvSpPr>
          <p:cNvPr id="32" name="Text 12"/>
          <p:cNvSpPr/>
          <p:nvPr/>
        </p:nvSpPr>
        <p:spPr>
          <a:xfrm>
            <a:off x="1165729" y="4324350"/>
            <a:ext cx="329184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 EventKafkaConsumerApp</a:t>
            </a:r>
            <a:endParaRPr lang="en-US" sz="900" dirty="0"/>
          </a:p>
        </p:txBody>
      </p:sp>
      <p:sp>
        <p:nvSpPr>
          <p:cNvPr id="33" name="Text 13"/>
          <p:cNvSpPr/>
          <p:nvPr/>
        </p:nvSpPr>
        <p:spPr>
          <a:xfrm>
            <a:off x="1165729" y="4514850"/>
            <a:ext cx="329184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 EventCoordinatorActor</a:t>
            </a:r>
            <a:endParaRPr lang="en-US" sz="900" dirty="0"/>
          </a:p>
        </p:txBody>
      </p:sp>
      <p:sp>
        <p:nvSpPr>
          <p:cNvPr id="34" name="Text 14"/>
          <p:cNvSpPr/>
          <p:nvPr/>
        </p:nvSpPr>
        <p:spPr>
          <a:xfrm>
            <a:off x="1165729" y="4705350"/>
            <a:ext cx="274320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 AlertServiceActor</a:t>
            </a:r>
            <a:endParaRPr lang="en-US" sz="900" dirty="0"/>
          </a:p>
        </p:txBody>
      </p:sp>
      <p:sp>
        <p:nvSpPr>
          <p:cNvPr id="35" name="Text 15"/>
          <p:cNvSpPr/>
          <p:nvPr/>
        </p:nvSpPr>
        <p:spPr>
          <a:xfrm>
            <a:off x="1165729" y="4895850"/>
            <a:ext cx="274320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 TaskServiceActor</a:t>
            </a:r>
            <a:endParaRPr lang="en-US" sz="900" dirty="0"/>
          </a:p>
        </p:txBody>
      </p:sp>
      <p:sp>
        <p:nvSpPr>
          <p:cNvPr id="36" name="Text 16"/>
          <p:cNvSpPr/>
          <p:nvPr/>
        </p:nvSpPr>
        <p:spPr>
          <a:xfrm>
            <a:off x="1165729" y="5086350"/>
            <a:ext cx="274320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 IssueServiceActor</a:t>
            </a:r>
            <a:endParaRPr lang="en-US" sz="900" dirty="0"/>
          </a:p>
        </p:txBody>
      </p:sp>
      <p:sp>
        <p:nvSpPr>
          <p:cNvPr id="37" name="Text 17"/>
          <p:cNvSpPr/>
          <p:nvPr/>
        </p:nvSpPr>
        <p:spPr>
          <a:xfrm>
            <a:off x="1165729" y="5276850"/>
            <a:ext cx="329184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 ReminderServiceActor</a:t>
            </a:r>
            <a:endParaRPr lang="en-US" sz="900" dirty="0"/>
          </a:p>
        </p:txBody>
      </p:sp>
      <p:sp>
        <p:nvSpPr>
          <p:cNvPr id="38" name="Text 18"/>
          <p:cNvSpPr/>
          <p:nvPr/>
        </p:nvSpPr>
        <p:spPr>
          <a:xfrm>
            <a:off x="8682990" y="4059443"/>
            <a:ext cx="25603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Service Teams</a:t>
            </a:r>
            <a:endParaRPr lang="en-US" sz="1350" dirty="0"/>
          </a:p>
        </p:txBody>
      </p:sp>
      <p:sp>
        <p:nvSpPr>
          <p:cNvPr id="39" name="Text 19"/>
          <p:cNvSpPr/>
          <p:nvPr/>
        </p:nvSpPr>
        <p:spPr>
          <a:xfrm>
            <a:off x="8682990" y="4402343"/>
            <a:ext cx="256032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 Receive emails</a:t>
            </a:r>
            <a:endParaRPr lang="en-US" sz="900" dirty="0"/>
          </a:p>
        </p:txBody>
      </p:sp>
      <p:sp>
        <p:nvSpPr>
          <p:cNvPr id="40" name="Text 20"/>
          <p:cNvSpPr/>
          <p:nvPr/>
        </p:nvSpPr>
        <p:spPr>
          <a:xfrm>
            <a:off x="8896350" y="4554743"/>
            <a:ext cx="213360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 Notifications</a:t>
            </a:r>
            <a:endParaRPr lang="en-US" sz="900" dirty="0"/>
          </a:p>
        </p:txBody>
      </p:sp>
      <p:sp>
        <p:nvSpPr>
          <p:cNvPr id="41" name="Text 21"/>
          <p:cNvSpPr/>
          <p:nvPr/>
        </p:nvSpPr>
        <p:spPr>
          <a:xfrm>
            <a:off x="8682990" y="4707143"/>
            <a:ext cx="256032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 Dashboard access</a:t>
            </a:r>
            <a:endParaRPr lang="en-US" sz="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104900"/>
            <a:ext cx="2857500" cy="1143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257300"/>
            <a:ext cx="200025" cy="304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3300" y="1219200"/>
            <a:ext cx="1592461" cy="914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9518" y="1371600"/>
            <a:ext cx="200025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6780" y="1219200"/>
            <a:ext cx="1592461" cy="914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8710" y="1371600"/>
            <a:ext cx="22860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0259" y="1104900"/>
            <a:ext cx="1592461" cy="1143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2190" y="1257300"/>
            <a:ext cx="228600" cy="30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13739" y="1219200"/>
            <a:ext cx="1592461" cy="914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95670" y="1371600"/>
            <a:ext cx="228600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02471" y="2952750"/>
            <a:ext cx="2177207" cy="190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79678" y="2952750"/>
            <a:ext cx="2177207" cy="190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56884" y="2952750"/>
            <a:ext cx="2177207" cy="190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34091" y="2952750"/>
            <a:ext cx="2177207" cy="190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1000" y="3200400"/>
            <a:ext cx="2857500" cy="11049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95450" y="3352800"/>
            <a:ext cx="228600" cy="304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90900" y="3448050"/>
            <a:ext cx="1653480" cy="6096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595640" y="3448050"/>
            <a:ext cx="1653480" cy="6096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00380" y="3448050"/>
            <a:ext cx="1653480" cy="6096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005120" y="3448050"/>
            <a:ext cx="1653480" cy="6096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91160" y="4533900"/>
            <a:ext cx="2179886" cy="4191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271046" y="4533900"/>
            <a:ext cx="2179886" cy="4191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450931" y="4533900"/>
            <a:ext cx="2179886" cy="4191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630817" y="4533900"/>
            <a:ext cx="2179886" cy="4191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238500" y="5181600"/>
            <a:ext cx="5715000" cy="9525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258419" y="5334000"/>
            <a:ext cx="285750" cy="3048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809256" y="5715000"/>
            <a:ext cx="812453" cy="2667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923556" y="5772150"/>
            <a:ext cx="133350" cy="13335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25247" y="5715000"/>
            <a:ext cx="810369" cy="2667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739547" y="5772150"/>
            <a:ext cx="114300" cy="13335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816108" y="6324600"/>
            <a:ext cx="114300" cy="11430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623203" y="6324600"/>
            <a:ext cx="114300" cy="114300"/>
          </a:xfrm>
          <a:prstGeom prst="rect">
            <a:avLst/>
          </a:prstGeom>
        </p:spPr>
      </p:pic>
      <p:sp>
        <p:nvSpPr>
          <p:cNvPr id="38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Event &amp; Notification Flow</a:t>
            </a:r>
            <a:endParaRPr lang="en-US" sz="2700" dirty="0"/>
          </a:p>
        </p:txBody>
      </p:sp>
      <p:sp>
        <p:nvSpPr>
          <p:cNvPr id="39" name="Text 1"/>
          <p:cNvSpPr/>
          <p:nvPr/>
        </p:nvSpPr>
        <p:spPr>
          <a:xfrm>
            <a:off x="847725" y="1276350"/>
            <a:ext cx="194202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Event Manager</a:t>
            </a:r>
            <a:endParaRPr lang="en-US" sz="1500" dirty="0"/>
          </a:p>
        </p:txBody>
      </p:sp>
      <p:sp>
        <p:nvSpPr>
          <p:cNvPr id="40" name="Text 2"/>
          <p:cNvSpPr/>
          <p:nvPr/>
        </p:nvSpPr>
        <p:spPr>
          <a:xfrm>
            <a:off x="533400" y="1638300"/>
            <a:ext cx="25527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Interacts with system via API calls</a:t>
            </a:r>
            <a:endParaRPr lang="en-US" sz="1200" dirty="0"/>
          </a:p>
        </p:txBody>
      </p:sp>
      <p:sp>
        <p:nvSpPr>
          <p:cNvPr id="41" name="Text 3"/>
          <p:cNvSpPr/>
          <p:nvPr/>
        </p:nvSpPr>
        <p:spPr>
          <a:xfrm>
            <a:off x="3566934" y="1752600"/>
            <a:ext cx="154519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Create Event</a:t>
            </a:r>
            <a:endParaRPr lang="en-US" sz="1200" dirty="0"/>
          </a:p>
        </p:txBody>
      </p:sp>
      <p:sp>
        <p:nvSpPr>
          <p:cNvPr id="42" name="Text 4"/>
          <p:cNvSpPr/>
          <p:nvPr/>
        </p:nvSpPr>
        <p:spPr>
          <a:xfrm>
            <a:off x="5690414" y="1752600"/>
            <a:ext cx="154519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Assign Tasks</a:t>
            </a:r>
            <a:endParaRPr lang="en-US" sz="1200" dirty="0"/>
          </a:p>
        </p:txBody>
      </p:sp>
      <p:sp>
        <p:nvSpPr>
          <p:cNvPr id="43" name="Text 5"/>
          <p:cNvSpPr/>
          <p:nvPr/>
        </p:nvSpPr>
        <p:spPr>
          <a:xfrm>
            <a:off x="7942659" y="1638300"/>
            <a:ext cx="128766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Progress Updates</a:t>
            </a:r>
            <a:endParaRPr lang="en-US" sz="1200" dirty="0"/>
          </a:p>
        </p:txBody>
      </p:sp>
      <p:sp>
        <p:nvSpPr>
          <p:cNvPr id="44" name="Text 6"/>
          <p:cNvSpPr/>
          <p:nvPr/>
        </p:nvSpPr>
        <p:spPr>
          <a:xfrm>
            <a:off x="9937373" y="1752600"/>
            <a:ext cx="154519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Report Issues</a:t>
            </a:r>
            <a:endParaRPr lang="en-US" sz="1200" dirty="0"/>
          </a:p>
        </p:txBody>
      </p:sp>
      <p:sp>
        <p:nvSpPr>
          <p:cNvPr id="45" name="Text 7"/>
          <p:cNvSpPr/>
          <p:nvPr/>
        </p:nvSpPr>
        <p:spPr>
          <a:xfrm>
            <a:off x="278130" y="3733800"/>
            <a:ext cx="30632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Play Framework</a:t>
            </a:r>
            <a:endParaRPr lang="en-US" sz="1200" dirty="0"/>
          </a:p>
        </p:txBody>
      </p:sp>
      <p:sp>
        <p:nvSpPr>
          <p:cNvPr id="46" name="Text 8"/>
          <p:cNvSpPr/>
          <p:nvPr/>
        </p:nvSpPr>
        <p:spPr>
          <a:xfrm>
            <a:off x="533400" y="3962400"/>
            <a:ext cx="25527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REST API</a:t>
            </a:r>
            <a:endParaRPr lang="en-US" sz="1050" dirty="0"/>
          </a:p>
        </p:txBody>
      </p:sp>
      <p:sp>
        <p:nvSpPr>
          <p:cNvPr id="47" name="Text 9"/>
          <p:cNvSpPr/>
          <p:nvPr/>
        </p:nvSpPr>
        <p:spPr>
          <a:xfrm>
            <a:off x="3362712" y="3562350"/>
            <a:ext cx="170985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EventController</a:t>
            </a:r>
            <a:endParaRPr lang="en-US" sz="1200" dirty="0"/>
          </a:p>
        </p:txBody>
      </p:sp>
      <p:sp>
        <p:nvSpPr>
          <p:cNvPr id="48" name="Text 10"/>
          <p:cNvSpPr/>
          <p:nvPr/>
        </p:nvSpPr>
        <p:spPr>
          <a:xfrm>
            <a:off x="3505200" y="3790950"/>
            <a:ext cx="142488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Save Event</a:t>
            </a:r>
            <a:endParaRPr lang="en-US" sz="900" dirty="0"/>
          </a:p>
        </p:txBody>
      </p:sp>
      <p:sp>
        <p:nvSpPr>
          <p:cNvPr id="49" name="Text 11"/>
          <p:cNvSpPr/>
          <p:nvPr/>
        </p:nvSpPr>
        <p:spPr>
          <a:xfrm>
            <a:off x="5567452" y="3562350"/>
            <a:ext cx="170985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TaskController</a:t>
            </a:r>
            <a:endParaRPr lang="en-US" sz="1200" dirty="0"/>
          </a:p>
        </p:txBody>
      </p:sp>
      <p:sp>
        <p:nvSpPr>
          <p:cNvPr id="50" name="Text 12"/>
          <p:cNvSpPr/>
          <p:nvPr/>
        </p:nvSpPr>
        <p:spPr>
          <a:xfrm>
            <a:off x="5567452" y="3790950"/>
            <a:ext cx="1709857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Create Task</a:t>
            </a:r>
            <a:endParaRPr lang="en-US" sz="900" dirty="0"/>
          </a:p>
        </p:txBody>
      </p:sp>
      <p:sp>
        <p:nvSpPr>
          <p:cNvPr id="51" name="Text 13"/>
          <p:cNvSpPr/>
          <p:nvPr/>
        </p:nvSpPr>
        <p:spPr>
          <a:xfrm>
            <a:off x="7772192" y="3562350"/>
            <a:ext cx="170985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TaskController</a:t>
            </a:r>
            <a:endParaRPr lang="en-US" sz="1200" dirty="0"/>
          </a:p>
        </p:txBody>
      </p:sp>
      <p:sp>
        <p:nvSpPr>
          <p:cNvPr id="52" name="Text 14"/>
          <p:cNvSpPr/>
          <p:nvPr/>
        </p:nvSpPr>
        <p:spPr>
          <a:xfrm>
            <a:off x="7772192" y="3790950"/>
            <a:ext cx="1709857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Update Status</a:t>
            </a:r>
            <a:endParaRPr lang="en-US" sz="900" dirty="0"/>
          </a:p>
        </p:txBody>
      </p:sp>
      <p:sp>
        <p:nvSpPr>
          <p:cNvPr id="53" name="Text 15"/>
          <p:cNvSpPr/>
          <p:nvPr/>
        </p:nvSpPr>
        <p:spPr>
          <a:xfrm>
            <a:off x="9976931" y="3562350"/>
            <a:ext cx="170985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IssueController</a:t>
            </a:r>
            <a:endParaRPr lang="en-US" sz="1200" dirty="0"/>
          </a:p>
        </p:txBody>
      </p:sp>
      <p:sp>
        <p:nvSpPr>
          <p:cNvPr id="54" name="Text 16"/>
          <p:cNvSpPr/>
          <p:nvPr/>
        </p:nvSpPr>
        <p:spPr>
          <a:xfrm>
            <a:off x="10119420" y="3790950"/>
            <a:ext cx="142488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Save Issue</a:t>
            </a:r>
            <a:endParaRPr lang="en-US" sz="900" dirty="0"/>
          </a:p>
        </p:txBody>
      </p:sp>
      <p:sp>
        <p:nvSpPr>
          <p:cNvPr id="55" name="Text 17"/>
          <p:cNvSpPr/>
          <p:nvPr/>
        </p:nvSpPr>
        <p:spPr>
          <a:xfrm>
            <a:off x="3205460" y="4648200"/>
            <a:ext cx="234154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54D0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EVENT_CREATED</a:t>
            </a:r>
            <a:endParaRPr lang="en-US" sz="1050" dirty="0"/>
          </a:p>
        </p:txBody>
      </p:sp>
      <p:sp>
        <p:nvSpPr>
          <p:cNvPr id="56" name="Text 18"/>
          <p:cNvSpPr/>
          <p:nvPr/>
        </p:nvSpPr>
        <p:spPr>
          <a:xfrm>
            <a:off x="5385346" y="4648200"/>
            <a:ext cx="234154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54D0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TASK_ASSIGNED</a:t>
            </a:r>
            <a:endParaRPr lang="en-US" sz="1050" dirty="0"/>
          </a:p>
        </p:txBody>
      </p:sp>
      <p:sp>
        <p:nvSpPr>
          <p:cNvPr id="57" name="Text 19"/>
          <p:cNvSpPr/>
          <p:nvPr/>
        </p:nvSpPr>
        <p:spPr>
          <a:xfrm>
            <a:off x="7565231" y="4648200"/>
            <a:ext cx="195128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54D0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TASK_UPDATED</a:t>
            </a:r>
            <a:endParaRPr lang="en-US" sz="1050" dirty="0"/>
          </a:p>
        </p:txBody>
      </p:sp>
      <p:sp>
        <p:nvSpPr>
          <p:cNvPr id="58" name="Text 20"/>
          <p:cNvSpPr/>
          <p:nvPr/>
        </p:nvSpPr>
        <p:spPr>
          <a:xfrm>
            <a:off x="9745117" y="4648200"/>
            <a:ext cx="234154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54D0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ISSUE_REPORTED</a:t>
            </a:r>
            <a:endParaRPr lang="en-US" sz="1050" dirty="0"/>
          </a:p>
        </p:txBody>
      </p:sp>
      <p:sp>
        <p:nvSpPr>
          <p:cNvPr id="59" name="Text 21"/>
          <p:cNvSpPr/>
          <p:nvPr/>
        </p:nvSpPr>
        <p:spPr>
          <a:xfrm>
            <a:off x="4330973" y="5353050"/>
            <a:ext cx="392995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Akka Notification Microservice</a:t>
            </a:r>
            <a:endParaRPr lang="en-US" sz="1500" dirty="0"/>
          </a:p>
        </p:txBody>
      </p:sp>
      <p:sp>
        <p:nvSpPr>
          <p:cNvPr id="60" name="Text 22"/>
          <p:cNvSpPr/>
          <p:nvPr/>
        </p:nvSpPr>
        <p:spPr>
          <a:xfrm>
            <a:off x="3728011" y="5715000"/>
            <a:ext cx="97494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Email</a:t>
            </a:r>
            <a:endParaRPr lang="en-US" sz="1050" dirty="0"/>
          </a:p>
        </p:txBody>
      </p:sp>
      <p:sp>
        <p:nvSpPr>
          <p:cNvPr id="61" name="Text 23"/>
          <p:cNvSpPr/>
          <p:nvPr/>
        </p:nvSpPr>
        <p:spPr>
          <a:xfrm>
            <a:off x="7544210" y="5715000"/>
            <a:ext cx="97244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Alerts</a:t>
            </a:r>
            <a:endParaRPr lang="en-US" sz="1050" dirty="0"/>
          </a:p>
        </p:txBody>
      </p:sp>
      <p:sp>
        <p:nvSpPr>
          <p:cNvPr id="62" name="Text 24"/>
          <p:cNvSpPr/>
          <p:nvPr/>
        </p:nvSpPr>
        <p:spPr>
          <a:xfrm>
            <a:off x="6977792" y="5715000"/>
            <a:ext cx="153251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endParaRPr lang="en-US" sz="1050" dirty="0"/>
          </a:p>
        </p:txBody>
      </p:sp>
      <p:sp>
        <p:nvSpPr>
          <p:cNvPr id="63" name="Text 25"/>
          <p:cNvSpPr/>
          <p:nvPr/>
        </p:nvSpPr>
        <p:spPr>
          <a:xfrm>
            <a:off x="9968508" y="6286500"/>
            <a:ext cx="239387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API CallKafka Message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028700"/>
            <a:ext cx="3684687" cy="1714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181100"/>
            <a:ext cx="228600" cy="304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160020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18669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21336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24003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8087" y="1028700"/>
            <a:ext cx="3755678" cy="1714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0487" y="1181100"/>
            <a:ext cx="228600" cy="30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0487" y="160020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0487" y="186690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0487" y="213360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0487" y="240030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26164" y="1028700"/>
            <a:ext cx="3684687" cy="17145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78564" y="1181100"/>
            <a:ext cx="200025" cy="304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8564" y="160020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8564" y="186690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8564" y="2133600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00" y="2895600"/>
            <a:ext cx="11430000" cy="3581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3566" y="3714750"/>
            <a:ext cx="1524000" cy="6477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30316" y="3790950"/>
            <a:ext cx="190500" cy="2667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34389" y="3238500"/>
            <a:ext cx="1524000" cy="6477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10664" y="3314700"/>
            <a:ext cx="171450" cy="2667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42735" y="4074072"/>
            <a:ext cx="1524000" cy="6477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909485" y="4150272"/>
            <a:ext cx="190500" cy="2667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22319" y="3714750"/>
            <a:ext cx="1645920" cy="647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10989" y="3790950"/>
            <a:ext cx="190500" cy="2667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40456" y="4191000"/>
            <a:ext cx="1524000" cy="6477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907206" y="4267200"/>
            <a:ext cx="190500" cy="2667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38534" y="5024401"/>
            <a:ext cx="1524000" cy="6477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505284" y="5100601"/>
            <a:ext cx="190500" cy="2667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48647" y="4972050"/>
            <a:ext cx="1524000" cy="6477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415397" y="5048250"/>
            <a:ext cx="190500" cy="26670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62883" y="4837735"/>
            <a:ext cx="454044" cy="180788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577842" y="4038600"/>
            <a:ext cx="762000" cy="19050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073170" y="3885142"/>
            <a:ext cx="1108984" cy="314231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764456" y="4416343"/>
            <a:ext cx="1476375" cy="19050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747230" y="4662535"/>
            <a:ext cx="1108984" cy="314231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960296" y="3893515"/>
            <a:ext cx="1288103" cy="754685"/>
          </a:xfrm>
          <a:prstGeom prst="rect">
            <a:avLst/>
          </a:prstGeom>
        </p:spPr>
      </p:pic>
      <p:sp>
        <p:nvSpPr>
          <p:cNvPr id="42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Notification Microservice (Akka)</a:t>
            </a:r>
            <a:endParaRPr lang="en-US" sz="2700" dirty="0"/>
          </a:p>
        </p:txBody>
      </p:sp>
      <p:sp>
        <p:nvSpPr>
          <p:cNvPr id="43" name="Text 1"/>
          <p:cNvSpPr/>
          <p:nvPr/>
        </p:nvSpPr>
        <p:spPr>
          <a:xfrm>
            <a:off x="876300" y="1200150"/>
            <a:ext cx="251245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Kafka Consumption</a:t>
            </a:r>
            <a:endParaRPr lang="en-US" sz="1500" dirty="0"/>
          </a:p>
        </p:txBody>
      </p:sp>
      <p:sp>
        <p:nvSpPr>
          <p:cNvPr id="44" name="Text 2"/>
          <p:cNvSpPr/>
          <p:nvPr/>
        </p:nvSpPr>
        <p:spPr>
          <a:xfrm>
            <a:off x="762000" y="1562100"/>
            <a:ext cx="232171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EventKafkaConsumerApp</a:t>
            </a:r>
            <a:endParaRPr lang="en-US" sz="1200" dirty="0"/>
          </a:p>
        </p:txBody>
      </p:sp>
      <p:sp>
        <p:nvSpPr>
          <p:cNvPr id="45" name="Text 3"/>
          <p:cNvSpPr/>
          <p:nvPr/>
        </p:nvSpPr>
        <p:spPr>
          <a:xfrm>
            <a:off x="762000" y="1828800"/>
            <a:ext cx="272551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akka.kafka.ConsumerSettings</a:t>
            </a:r>
            <a:endParaRPr lang="en-US" sz="1200" dirty="0"/>
          </a:p>
        </p:txBody>
      </p:sp>
      <p:sp>
        <p:nvSpPr>
          <p:cNvPr id="46" name="Text 4"/>
          <p:cNvSpPr/>
          <p:nvPr/>
        </p:nvSpPr>
        <p:spPr>
          <a:xfrm>
            <a:off x="762000" y="2095500"/>
            <a:ext cx="327380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Subscribes to "event-management"</a:t>
            </a:r>
            <a:endParaRPr lang="en-US" sz="1200" dirty="0"/>
          </a:p>
        </p:txBody>
      </p:sp>
      <p:sp>
        <p:nvSpPr>
          <p:cNvPr id="47" name="Text 5"/>
          <p:cNvSpPr/>
          <p:nvPr/>
        </p:nvSpPr>
        <p:spPr>
          <a:xfrm>
            <a:off x="762000" y="2362200"/>
            <a:ext cx="262818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Streams using Akka Streams</a:t>
            </a:r>
            <a:endParaRPr lang="en-US" sz="1200" dirty="0"/>
          </a:p>
        </p:txBody>
      </p:sp>
      <p:sp>
        <p:nvSpPr>
          <p:cNvPr id="48" name="Text 6"/>
          <p:cNvSpPr/>
          <p:nvPr/>
        </p:nvSpPr>
        <p:spPr>
          <a:xfrm>
            <a:off x="4713387" y="1200150"/>
            <a:ext cx="182165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Event Routing</a:t>
            </a:r>
            <a:endParaRPr lang="en-US" sz="1500" dirty="0"/>
          </a:p>
        </p:txBody>
      </p:sp>
      <p:sp>
        <p:nvSpPr>
          <p:cNvPr id="49" name="Text 7"/>
          <p:cNvSpPr/>
          <p:nvPr/>
        </p:nvSpPr>
        <p:spPr>
          <a:xfrm>
            <a:off x="4599087" y="1562100"/>
            <a:ext cx="256389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EventNotification case class</a:t>
            </a:r>
            <a:endParaRPr lang="en-US" sz="1200" dirty="0"/>
          </a:p>
        </p:txBody>
      </p:sp>
      <p:sp>
        <p:nvSpPr>
          <p:cNvPr id="50" name="Text 8"/>
          <p:cNvSpPr/>
          <p:nvPr/>
        </p:nvSpPr>
        <p:spPr>
          <a:xfrm>
            <a:off x="4599087" y="1828800"/>
            <a:ext cx="386673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EventCoordinatorActor.ProcessNotification</a:t>
            </a:r>
            <a:endParaRPr lang="en-US" sz="1200" dirty="0"/>
          </a:p>
        </p:txBody>
      </p:sp>
      <p:sp>
        <p:nvSpPr>
          <p:cNvPr id="51" name="Text 9"/>
          <p:cNvSpPr/>
          <p:nvPr/>
        </p:nvSpPr>
        <p:spPr>
          <a:xfrm>
            <a:off x="4599087" y="2095500"/>
            <a:ext cx="27178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Pattern matches on evt.event</a:t>
            </a:r>
            <a:endParaRPr lang="en-US" sz="1200" dirty="0"/>
          </a:p>
        </p:txBody>
      </p:sp>
      <p:sp>
        <p:nvSpPr>
          <p:cNvPr id="52" name="Text 10"/>
          <p:cNvSpPr/>
          <p:nvPr/>
        </p:nvSpPr>
        <p:spPr>
          <a:xfrm>
            <a:off x="4599087" y="2362200"/>
            <a:ext cx="300144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Dispatches to appropriate actors</a:t>
            </a:r>
            <a:endParaRPr lang="en-US" sz="1200" dirty="0"/>
          </a:p>
        </p:txBody>
      </p:sp>
      <p:sp>
        <p:nvSpPr>
          <p:cNvPr id="53" name="Text 11"/>
          <p:cNvSpPr/>
          <p:nvPr/>
        </p:nvSpPr>
        <p:spPr>
          <a:xfrm>
            <a:off x="8592889" y="1200150"/>
            <a:ext cx="273730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Notification Handling</a:t>
            </a:r>
            <a:endParaRPr lang="en-US" sz="1500" dirty="0"/>
          </a:p>
        </p:txBody>
      </p:sp>
      <p:sp>
        <p:nvSpPr>
          <p:cNvPr id="54" name="Text 12"/>
          <p:cNvSpPr/>
          <p:nvPr/>
        </p:nvSpPr>
        <p:spPr>
          <a:xfrm>
            <a:off x="8507164" y="1562100"/>
            <a:ext cx="283321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ServiceActors build email body</a:t>
            </a:r>
            <a:endParaRPr lang="en-US" sz="1200" dirty="0"/>
          </a:p>
        </p:txBody>
      </p:sp>
      <p:sp>
        <p:nvSpPr>
          <p:cNvPr id="55" name="Text 13"/>
          <p:cNvSpPr/>
          <p:nvPr/>
        </p:nvSpPr>
        <p:spPr>
          <a:xfrm>
            <a:off x="8507164" y="1828800"/>
            <a:ext cx="273837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Uses EmailHelper.sendEmail()</a:t>
            </a:r>
            <a:endParaRPr lang="en-US" sz="1200" dirty="0"/>
          </a:p>
        </p:txBody>
      </p:sp>
      <p:sp>
        <p:nvSpPr>
          <p:cNvPr id="56" name="Text 14"/>
          <p:cNvSpPr/>
          <p:nvPr/>
        </p:nvSpPr>
        <p:spPr>
          <a:xfrm>
            <a:off x="8507164" y="2095500"/>
            <a:ext cx="3151287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Email formats: Task Assigned, Status Updated, Issue Reported, Event Alert</a:t>
            </a:r>
            <a:endParaRPr lang="en-US" sz="1200" dirty="0"/>
          </a:p>
        </p:txBody>
      </p:sp>
      <p:sp>
        <p:nvSpPr>
          <p:cNvPr id="57" name="Text 15"/>
          <p:cNvSpPr/>
          <p:nvPr/>
        </p:nvSpPr>
        <p:spPr>
          <a:xfrm>
            <a:off x="533400" y="3048000"/>
            <a:ext cx="11125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Message Flow</a:t>
            </a:r>
            <a:endParaRPr lang="en-US" sz="1500" dirty="0"/>
          </a:p>
        </p:txBody>
      </p:sp>
      <p:sp>
        <p:nvSpPr>
          <p:cNvPr id="58" name="Text 16"/>
          <p:cNvSpPr/>
          <p:nvPr/>
        </p:nvSpPr>
        <p:spPr>
          <a:xfrm>
            <a:off x="1002606" y="4057650"/>
            <a:ext cx="16459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Kafka Broker</a:t>
            </a:r>
            <a:endParaRPr lang="en-US" sz="1200" dirty="0"/>
          </a:p>
        </p:txBody>
      </p:sp>
      <p:sp>
        <p:nvSpPr>
          <p:cNvPr id="59" name="Text 17"/>
          <p:cNvSpPr/>
          <p:nvPr/>
        </p:nvSpPr>
        <p:spPr>
          <a:xfrm>
            <a:off x="7073429" y="3581400"/>
            <a:ext cx="16459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AlertServiceActor</a:t>
            </a:r>
            <a:endParaRPr lang="en-US" sz="1200" dirty="0"/>
          </a:p>
        </p:txBody>
      </p:sp>
      <p:sp>
        <p:nvSpPr>
          <p:cNvPr id="60" name="Text 18"/>
          <p:cNvSpPr/>
          <p:nvPr/>
        </p:nvSpPr>
        <p:spPr>
          <a:xfrm>
            <a:off x="9181775" y="4416972"/>
            <a:ext cx="16459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TaskServiceActor</a:t>
            </a:r>
            <a:endParaRPr lang="en-US" sz="1200" dirty="0"/>
          </a:p>
        </p:txBody>
      </p:sp>
      <p:sp>
        <p:nvSpPr>
          <p:cNvPr id="61" name="Text 19"/>
          <p:cNvSpPr/>
          <p:nvPr/>
        </p:nvSpPr>
        <p:spPr>
          <a:xfrm>
            <a:off x="3296643" y="4057650"/>
            <a:ext cx="16459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EventKafkaConsumerApp</a:t>
            </a:r>
            <a:endParaRPr lang="en-US" sz="1200" dirty="0"/>
          </a:p>
        </p:txBody>
      </p:sp>
      <p:sp>
        <p:nvSpPr>
          <p:cNvPr id="62" name="Text 20"/>
          <p:cNvSpPr/>
          <p:nvPr/>
        </p:nvSpPr>
        <p:spPr>
          <a:xfrm>
            <a:off x="6179496" y="4533900"/>
            <a:ext cx="16459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EventCoordinatorActor</a:t>
            </a:r>
            <a:endParaRPr lang="en-US" sz="1200" dirty="0"/>
          </a:p>
        </p:txBody>
      </p:sp>
      <p:sp>
        <p:nvSpPr>
          <p:cNvPr id="63" name="Text 21"/>
          <p:cNvSpPr/>
          <p:nvPr/>
        </p:nvSpPr>
        <p:spPr>
          <a:xfrm>
            <a:off x="6777574" y="5367301"/>
            <a:ext cx="16459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IssueServiceActor</a:t>
            </a:r>
            <a:endParaRPr lang="en-US" sz="1200" dirty="0"/>
          </a:p>
        </p:txBody>
      </p:sp>
      <p:sp>
        <p:nvSpPr>
          <p:cNvPr id="64" name="Text 22"/>
          <p:cNvSpPr/>
          <p:nvPr/>
        </p:nvSpPr>
        <p:spPr>
          <a:xfrm>
            <a:off x="8687687" y="5314950"/>
            <a:ext cx="16459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ReminderServiceActor</a:t>
            </a:r>
            <a:endParaRPr lang="en-US" sz="1200" dirty="0"/>
          </a:p>
        </p:txBody>
      </p:sp>
      <p:sp>
        <p:nvSpPr>
          <p:cNvPr id="65" name="Text 23"/>
          <p:cNvSpPr/>
          <p:nvPr/>
        </p:nvSpPr>
        <p:spPr>
          <a:xfrm>
            <a:off x="11374934" y="6591300"/>
            <a:ext cx="797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 8/13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151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066800"/>
            <a:ext cx="5600700" cy="26289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1714500"/>
            <a:ext cx="152400" cy="152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222885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2714625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3190875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0300" y="1066800"/>
            <a:ext cx="5600700" cy="26289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1257300"/>
            <a:ext cx="323850" cy="3429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0" y="175260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0" y="249555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0" y="2855529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3924300"/>
            <a:ext cx="5600700" cy="26098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4114800"/>
            <a:ext cx="361950" cy="3429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461010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512445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563880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0300" y="3924300"/>
            <a:ext cx="5600700" cy="26098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0800" y="4114800"/>
            <a:ext cx="285750" cy="3429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0" y="461010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0" y="5124450"/>
            <a:ext cx="15240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0" y="5638800"/>
            <a:ext cx="1524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0" y="5924550"/>
            <a:ext cx="152400" cy="152400"/>
          </a:xfrm>
          <a:prstGeom prst="rect">
            <a:avLst/>
          </a:prstGeom>
        </p:spPr>
      </p:pic>
      <p:sp>
        <p:nvSpPr>
          <p:cNvPr id="26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Technology Features Implemented</a:t>
            </a:r>
            <a:endParaRPr lang="en-US" sz="2700" dirty="0"/>
          </a:p>
        </p:txBody>
      </p:sp>
      <p:sp>
        <p:nvSpPr>
          <p:cNvPr id="27" name="Text 1"/>
          <p:cNvSpPr/>
          <p:nvPr/>
        </p:nvSpPr>
        <p:spPr>
          <a:xfrm>
            <a:off x="685800" y="1257300"/>
            <a:ext cx="824567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Scala</a:t>
            </a:r>
            <a:endParaRPr lang="en-US" sz="1800" dirty="0"/>
          </a:p>
        </p:txBody>
      </p:sp>
      <p:sp>
        <p:nvSpPr>
          <p:cNvPr id="28" name="Text 2"/>
          <p:cNvSpPr/>
          <p:nvPr/>
        </p:nvSpPr>
        <p:spPr>
          <a:xfrm>
            <a:off x="800100" y="1676400"/>
            <a:ext cx="49911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Case classes for models: Event, Task, Team, Issue, EventNotification</a:t>
            </a:r>
            <a:endParaRPr lang="en-US" sz="1200" dirty="0"/>
          </a:p>
        </p:txBody>
      </p:sp>
      <p:sp>
        <p:nvSpPr>
          <p:cNvPr id="29" name="Text 3"/>
          <p:cNvSpPr/>
          <p:nvPr/>
        </p:nvSpPr>
        <p:spPr>
          <a:xfrm>
            <a:off x="800100" y="2190750"/>
            <a:ext cx="49911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Extensive use of Options (Option[Int], Option[String]) for nullable fields</a:t>
            </a:r>
            <a:endParaRPr lang="en-US" sz="1200" dirty="0"/>
          </a:p>
        </p:txBody>
      </p:sp>
      <p:sp>
        <p:nvSpPr>
          <p:cNvPr id="30" name="Text 4"/>
          <p:cNvSpPr/>
          <p:nvPr/>
        </p:nvSpPr>
        <p:spPr>
          <a:xfrm>
            <a:off x="800100" y="2705100"/>
            <a:ext cx="515796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200" dirty="0"/>
          </a:p>
        </p:txBody>
      </p:sp>
      <p:sp>
        <p:nvSpPr>
          <p:cNvPr id="31" name="Text 5"/>
          <p:cNvSpPr/>
          <p:nvPr/>
        </p:nvSpPr>
        <p:spPr>
          <a:xfrm>
            <a:off x="800100" y="2676525"/>
            <a:ext cx="439179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Futures and async operations in Play controllers</a:t>
            </a:r>
            <a:endParaRPr lang="en-US" sz="1200" dirty="0"/>
          </a:p>
        </p:txBody>
      </p:sp>
      <p:sp>
        <p:nvSpPr>
          <p:cNvPr id="32" name="Text 6"/>
          <p:cNvSpPr/>
          <p:nvPr/>
        </p:nvSpPr>
        <p:spPr>
          <a:xfrm>
            <a:off x="800100" y="3152775"/>
            <a:ext cx="501705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Type-safe JSON mapping via Play JSON and Spray JSON</a:t>
            </a:r>
            <a:endParaRPr lang="en-US" sz="1200" dirty="0"/>
          </a:p>
        </p:txBody>
      </p:sp>
      <p:sp>
        <p:nvSpPr>
          <p:cNvPr id="33" name="Text 7"/>
          <p:cNvSpPr/>
          <p:nvPr/>
        </p:nvSpPr>
        <p:spPr>
          <a:xfrm>
            <a:off x="6838950" y="1276350"/>
            <a:ext cx="2467808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Play Framework</a:t>
            </a:r>
            <a:endParaRPr lang="en-US" sz="1800" dirty="0"/>
          </a:p>
        </p:txBody>
      </p:sp>
      <p:sp>
        <p:nvSpPr>
          <p:cNvPr id="34" name="Text 8"/>
          <p:cNvSpPr/>
          <p:nvPr/>
        </p:nvSpPr>
        <p:spPr>
          <a:xfrm>
            <a:off x="6629400" y="1714500"/>
            <a:ext cx="49911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REST controllers: EventController, TaskController, TeamController, IssueController, </a:t>
            </a:r>
            <a:r>
              <a:rPr lang="en-US" sz="1200" dirty="0" err="1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AuthController</a:t>
            </a:r>
            <a:endParaRPr lang="en-US" sz="1200" dirty="0"/>
          </a:p>
        </p:txBody>
      </p:sp>
      <p:sp>
        <p:nvSpPr>
          <p:cNvPr id="35" name="Text 9"/>
          <p:cNvSpPr/>
          <p:nvPr/>
        </p:nvSpPr>
        <p:spPr>
          <a:xfrm>
            <a:off x="6629400" y="2457450"/>
            <a:ext cx="558641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Routing and dependency injection using @Inject, @Singleton</a:t>
            </a:r>
            <a:endParaRPr lang="en-US" sz="1200" dirty="0"/>
          </a:p>
        </p:txBody>
      </p:sp>
      <p:sp>
        <p:nvSpPr>
          <p:cNvPr id="36" name="Text 10"/>
          <p:cNvSpPr/>
          <p:nvPr/>
        </p:nvSpPr>
        <p:spPr>
          <a:xfrm>
            <a:off x="6629400" y="2817429"/>
            <a:ext cx="573000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JSON: Request parsing, validation, and DAO layer for DB CRUD</a:t>
            </a:r>
            <a:endParaRPr lang="en-US" sz="1200" dirty="0"/>
          </a:p>
        </p:txBody>
      </p:sp>
      <p:sp>
        <p:nvSpPr>
          <p:cNvPr id="37" name="Text 11"/>
          <p:cNvSpPr/>
          <p:nvPr/>
        </p:nvSpPr>
        <p:spPr>
          <a:xfrm>
            <a:off x="1047750" y="4133850"/>
            <a:ext cx="762417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Akka</a:t>
            </a:r>
            <a:endParaRPr lang="en-US" sz="1800" dirty="0"/>
          </a:p>
        </p:txBody>
      </p:sp>
      <p:sp>
        <p:nvSpPr>
          <p:cNvPr id="38" name="Text 12"/>
          <p:cNvSpPr/>
          <p:nvPr/>
        </p:nvSpPr>
        <p:spPr>
          <a:xfrm>
            <a:off x="800100" y="4572000"/>
            <a:ext cx="49911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Akka Typed Actors: EventCoordinatorActor, AlertServiceActor, TaskServiceActor, IssueServiceActor, ReminderServiceActor</a:t>
            </a:r>
            <a:endParaRPr lang="en-US" sz="1200" dirty="0"/>
          </a:p>
        </p:txBody>
      </p:sp>
      <p:sp>
        <p:nvSpPr>
          <p:cNvPr id="39" name="Text 13"/>
          <p:cNvSpPr/>
          <p:nvPr/>
        </p:nvSpPr>
        <p:spPr>
          <a:xfrm>
            <a:off x="800100" y="5086350"/>
            <a:ext cx="49911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Message-based communication: Command pattern (Command traits &amp; case classes)</a:t>
            </a:r>
            <a:endParaRPr lang="en-US" sz="1200" dirty="0"/>
          </a:p>
        </p:txBody>
      </p:sp>
      <p:sp>
        <p:nvSpPr>
          <p:cNvPr id="40" name="Text 14"/>
          <p:cNvSpPr/>
          <p:nvPr/>
        </p:nvSpPr>
        <p:spPr>
          <a:xfrm>
            <a:off x="800100" y="5600700"/>
            <a:ext cx="568535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Akka Streams integration with Kafka for reactive consumption</a:t>
            </a:r>
            <a:endParaRPr lang="en-US" sz="1200" dirty="0"/>
          </a:p>
        </p:txBody>
      </p:sp>
      <p:sp>
        <p:nvSpPr>
          <p:cNvPr id="41" name="Text 15"/>
          <p:cNvSpPr/>
          <p:nvPr/>
        </p:nvSpPr>
        <p:spPr>
          <a:xfrm>
            <a:off x="6800850" y="4133850"/>
            <a:ext cx="884575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Kafka</a:t>
            </a:r>
            <a:endParaRPr lang="en-US" sz="1800" dirty="0"/>
          </a:p>
        </p:txBody>
      </p:sp>
      <p:sp>
        <p:nvSpPr>
          <p:cNvPr id="42" name="Text 16"/>
          <p:cNvSpPr/>
          <p:nvPr/>
        </p:nvSpPr>
        <p:spPr>
          <a:xfrm>
            <a:off x="6629400" y="4572000"/>
            <a:ext cx="49911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Producer (EventKafkaProducer in Play app): Uses KafkaProducer and ProducerRecord</a:t>
            </a:r>
            <a:endParaRPr lang="en-US" sz="1200" dirty="0"/>
          </a:p>
        </p:txBody>
      </p:sp>
      <p:sp>
        <p:nvSpPr>
          <p:cNvPr id="43" name="Text 17"/>
          <p:cNvSpPr/>
          <p:nvPr/>
        </p:nvSpPr>
        <p:spPr>
          <a:xfrm>
            <a:off x="6629400" y="5086350"/>
            <a:ext cx="49911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Consumer (EventKafkaConsumerApp): Uses ConsumerSettings, Subscriptions, Consumer.plainSource()</a:t>
            </a:r>
            <a:endParaRPr lang="en-US" sz="1200" dirty="0"/>
          </a:p>
        </p:txBody>
      </p:sp>
      <p:sp>
        <p:nvSpPr>
          <p:cNvPr id="44" name="Text 18"/>
          <p:cNvSpPr/>
          <p:nvPr/>
        </p:nvSpPr>
        <p:spPr>
          <a:xfrm>
            <a:off x="6629400" y="5600700"/>
            <a:ext cx="239172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Topic: event-management</a:t>
            </a:r>
            <a:endParaRPr lang="en-US" sz="1200" dirty="0"/>
          </a:p>
        </p:txBody>
      </p:sp>
      <p:sp>
        <p:nvSpPr>
          <p:cNvPr id="45" name="Text 19"/>
          <p:cNvSpPr/>
          <p:nvPr/>
        </p:nvSpPr>
        <p:spPr>
          <a:xfrm>
            <a:off x="6629400" y="5886450"/>
            <a:ext cx="49911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Provides loose coupling between core system and notification microservice</a:t>
            </a:r>
            <a:endParaRPr lang="en-US" sz="1200" dirty="0"/>
          </a:p>
        </p:txBody>
      </p:sp>
      <p:sp>
        <p:nvSpPr>
          <p:cNvPr id="46" name="Text 20"/>
          <p:cNvSpPr/>
          <p:nvPr/>
        </p:nvSpPr>
        <p:spPr>
          <a:xfrm>
            <a:off x="11655326" y="6572250"/>
            <a:ext cx="46112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9 / 13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1321</Words>
  <Application>Microsoft Macintosh PowerPoint</Application>
  <PresentationFormat>Widescreen</PresentationFormat>
  <Paragraphs>452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Courier New</vt:lpstr>
      <vt:lpstr>ui-monospace</vt:lpstr>
      <vt:lpstr>ui-sans-serif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RAC IT</cp:lastModifiedBy>
  <cp:revision>3</cp:revision>
  <dcterms:created xsi:type="dcterms:W3CDTF">2025-11-25T21:27:37Z</dcterms:created>
  <dcterms:modified xsi:type="dcterms:W3CDTF">2025-12-17T06:08:40Z</dcterms:modified>
</cp:coreProperties>
</file>